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Montserrat Light" charset="1" panose="00000400000000000000"/>
      <p:regular r:id="rId12"/>
    </p:embeddedFont>
    <p:embeddedFont>
      <p:font typeface="Montserrat Light Bold" charset="1" panose="00000800000000000000"/>
      <p:regular r:id="rId13"/>
    </p:embeddedFont>
    <p:embeddedFont>
      <p:font typeface="Montserrat Light Italics" charset="1" panose="00000400000000000000"/>
      <p:regular r:id="rId14"/>
    </p:embeddedFont>
    <p:embeddedFont>
      <p:font typeface="Montserrat Light Bold Italics" charset="1" panose="000008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12" Type="http://schemas.openxmlformats.org/officeDocument/2006/relationships/font" Target="fonts/font12.fntdata"/><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7" Type="http://schemas.openxmlformats.org/officeDocument/2006/relationships/font" Target="fonts/font7.fntdata"/><Relationship Id="rId38" Type="http://schemas.openxmlformats.org/officeDocument/2006/relationships/customXml" Target="../customXml/item3.xml"/><Relationship Id="rId16" Type="http://schemas.openxmlformats.org/officeDocument/2006/relationships/slide" Target="slides/slide1.xml"/><Relationship Id="rId2" Type="http://schemas.openxmlformats.org/officeDocument/2006/relationships/presProps" Target="presProps.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11" Type="http://schemas.openxmlformats.org/officeDocument/2006/relationships/font" Target="fonts/font11.fntdata"/><Relationship Id="rId24" Type="http://schemas.openxmlformats.org/officeDocument/2006/relationships/slide" Target="slides/slide9.xml"/><Relationship Id="rId32" Type="http://schemas.openxmlformats.org/officeDocument/2006/relationships/slide" Target="slides/slide17.xml"/><Relationship Id="rId6" Type="http://schemas.openxmlformats.org/officeDocument/2006/relationships/font" Target="fonts/font6.fntdata"/><Relationship Id="rId37" Type="http://schemas.openxmlformats.org/officeDocument/2006/relationships/customXml" Target="../customXml/item2.xml"/><Relationship Id="rId15" Type="http://schemas.openxmlformats.org/officeDocument/2006/relationships/font" Target="fonts/font15.fntdata"/><Relationship Id="rId23" Type="http://schemas.openxmlformats.org/officeDocument/2006/relationships/slide" Target="slides/slide8.xml"/><Relationship Id="rId28" Type="http://schemas.openxmlformats.org/officeDocument/2006/relationships/slide" Target="slides/slide13.xml"/><Relationship Id="rId5" Type="http://schemas.openxmlformats.org/officeDocument/2006/relationships/tableStyles" Target="tableStyles.xml"/><Relationship Id="rId36" Type="http://schemas.openxmlformats.org/officeDocument/2006/relationships/customXml" Target="../customXml/item1.xml"/><Relationship Id="rId10" Type="http://schemas.openxmlformats.org/officeDocument/2006/relationships/font" Target="fonts/font10.fntdata"/><Relationship Id="rId19" Type="http://schemas.openxmlformats.org/officeDocument/2006/relationships/slide" Target="slides/slide4.xml"/><Relationship Id="rId31" Type="http://schemas.openxmlformats.org/officeDocument/2006/relationships/slide" Target="slides/slide16.xml"/><Relationship Id="rId14" Type="http://schemas.openxmlformats.org/officeDocument/2006/relationships/font" Target="fonts/font14.fntdata"/><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 Type="http://schemas.openxmlformats.org/officeDocument/2006/relationships/theme" Target="theme/theme1.xml"/><Relationship Id="rId9" Type="http://schemas.openxmlformats.org/officeDocument/2006/relationships/font" Target="fonts/font9.fntdata"/><Relationship Id="rId8" Type="http://schemas.openxmlformats.org/officeDocument/2006/relationships/font" Target="fonts/font8.fntdata"/><Relationship Id="rId3" Type="http://schemas.openxmlformats.org/officeDocument/2006/relationships/viewProps" Target="viewProps.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jpeg" Type="http://schemas.openxmlformats.org/officeDocument/2006/relationships/image"/><Relationship Id="rId7" Target="https://youtu.be/Jz1RkCneR5Y" TargetMode="External" Type="http://schemas.openxmlformats.org/officeDocument/2006/relationships/video"/></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jpeg" Type="http://schemas.openxmlformats.org/officeDocument/2006/relationships/image"/><Relationship Id="rId7" Target="https://youtu.be/wyf72BiLPRM" TargetMode="External" Type="http://schemas.openxmlformats.org/officeDocument/2006/relationships/video"/></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jpeg" Type="http://schemas.openxmlformats.org/officeDocument/2006/relationships/image"/><Relationship Id="rId7" Target="https://youtu.be/yd9g-geH9ss" TargetMode="External" Type="http://schemas.openxmlformats.org/officeDocument/2006/relationships/video"/></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jpeg" Type="http://schemas.openxmlformats.org/officeDocument/2006/relationships/image"/><Relationship Id="rId7" Target="https://youtu.be/pc_14uKqmNU" TargetMode="External" Type="http://schemas.openxmlformats.org/officeDocument/2006/relationships/video"/></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jpeg" Type="http://schemas.openxmlformats.org/officeDocument/2006/relationships/image"/><Relationship Id="rId7" Target="https://youtu.be/FMIkosuFfek" TargetMode="External" Type="http://schemas.openxmlformats.org/officeDocument/2006/relationships/video"/></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jpeg" Type="http://schemas.openxmlformats.org/officeDocument/2006/relationships/image"/><Relationship Id="rId7" Target="https://youtu.be/RwguM9CUfsU" TargetMode="External" Type="http://schemas.openxmlformats.org/officeDocument/2006/relationships/video"/><Relationship Id="rId8"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16097250" y="0"/>
            <a:ext cx="4381500" cy="8191500"/>
          </a:xfrm>
          <a:prstGeom prst="rect">
            <a:avLst/>
          </a:prstGeom>
          <a:solidFill>
            <a:srgbClr val="FF4343"/>
          </a:solidFill>
        </p:spPr>
      </p:sp>
      <p:sp>
        <p:nvSpPr>
          <p:cNvPr name="AutoShape 3" id="3"/>
          <p:cNvSpPr/>
          <p:nvPr/>
        </p:nvSpPr>
        <p:spPr>
          <a:xfrm rot="0">
            <a:off x="457200" y="-495300"/>
            <a:ext cx="38100" cy="8229600"/>
          </a:xfrm>
          <a:prstGeom prst="rect">
            <a:avLst/>
          </a:prstGeom>
          <a:solidFill>
            <a:srgbClr val="202020"/>
          </a:solidFill>
        </p:spPr>
      </p:sp>
      <p:sp>
        <p:nvSpPr>
          <p:cNvPr name="AutoShape 4" id="4"/>
          <p:cNvSpPr/>
          <p:nvPr/>
        </p:nvSpPr>
        <p:spPr>
          <a:xfrm rot="0">
            <a:off x="-57150" y="4133850"/>
            <a:ext cx="1028700" cy="7010400"/>
          </a:xfrm>
          <a:prstGeom prst="rect">
            <a:avLst/>
          </a:prstGeom>
          <a:solidFill>
            <a:srgbClr val="FF4343"/>
          </a:solidFill>
        </p:spPr>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318660" y="7013094"/>
            <a:ext cx="3273906" cy="3273906"/>
          </a:xfrm>
          <a:prstGeom prst="rect">
            <a:avLst/>
          </a:prstGeom>
        </p:spPr>
      </p:pic>
      <p:pic>
        <p:nvPicPr>
          <p:cNvPr name="Picture 6" id="6"/>
          <p:cNvPicPr>
            <a:picLocks noChangeAspect="true"/>
          </p:cNvPicPr>
          <p:nvPr/>
        </p:nvPicPr>
        <p:blipFill>
          <a:blip r:embed="rId4"/>
          <a:srcRect l="0" t="0" r="0" b="0"/>
          <a:stretch>
            <a:fillRect/>
          </a:stretch>
        </p:blipFill>
        <p:spPr>
          <a:xfrm flipH="false" flipV="false" rot="0">
            <a:off x="15955612" y="-290488"/>
            <a:ext cx="2638376" cy="2638376"/>
          </a:xfrm>
          <a:prstGeom prst="rect">
            <a:avLst/>
          </a:prstGeom>
        </p:spPr>
      </p:pic>
      <p:sp>
        <p:nvSpPr>
          <p:cNvPr name="TextBox 7" id="7"/>
          <p:cNvSpPr txBox="true"/>
          <p:nvPr/>
        </p:nvSpPr>
        <p:spPr>
          <a:xfrm rot="0">
            <a:off x="2150696" y="1211898"/>
            <a:ext cx="9100258" cy="537845"/>
          </a:xfrm>
          <a:prstGeom prst="rect">
            <a:avLst/>
          </a:prstGeom>
        </p:spPr>
        <p:txBody>
          <a:bodyPr anchor="t" rtlCol="false" tIns="0" lIns="0" bIns="0" rIns="0">
            <a:spAutoFit/>
          </a:bodyPr>
          <a:lstStyle/>
          <a:p>
            <a:pPr>
              <a:lnSpc>
                <a:spcPts val="4480"/>
              </a:lnSpc>
            </a:pPr>
            <a:r>
              <a:rPr lang="en-US" spc="352" sz="3200">
                <a:solidFill>
                  <a:srgbClr val="202020"/>
                </a:solidFill>
                <a:latin typeface="Montserrat Classic"/>
              </a:rPr>
              <a:t>UFCD 9226</a:t>
            </a:r>
          </a:p>
        </p:txBody>
      </p:sp>
      <p:grpSp>
        <p:nvGrpSpPr>
          <p:cNvPr name="Group 8" id="8"/>
          <p:cNvGrpSpPr/>
          <p:nvPr/>
        </p:nvGrpSpPr>
        <p:grpSpPr>
          <a:xfrm rot="0">
            <a:off x="2150696" y="4565015"/>
            <a:ext cx="10666201" cy="4612640"/>
            <a:chOff x="0" y="0"/>
            <a:chExt cx="14221601" cy="6150187"/>
          </a:xfrm>
        </p:grpSpPr>
        <p:sp>
          <p:nvSpPr>
            <p:cNvPr name="TextBox 9" id="9"/>
            <p:cNvSpPr txBox="true"/>
            <p:nvPr/>
          </p:nvSpPr>
          <p:spPr>
            <a:xfrm rot="0">
              <a:off x="0" y="190500"/>
              <a:ext cx="14221601" cy="1914313"/>
            </a:xfrm>
            <a:prstGeom prst="rect">
              <a:avLst/>
            </a:prstGeom>
          </p:spPr>
          <p:txBody>
            <a:bodyPr anchor="t" rtlCol="false" tIns="0" lIns="0" bIns="0" rIns="0">
              <a:spAutoFit/>
            </a:bodyPr>
            <a:lstStyle/>
            <a:p>
              <a:pPr>
                <a:lnSpc>
                  <a:spcPts val="10400"/>
                </a:lnSpc>
              </a:pPr>
              <a:r>
                <a:rPr lang="en-US" spc="124" sz="10400">
                  <a:solidFill>
                    <a:srgbClr val="202020"/>
                  </a:solidFill>
                  <a:latin typeface="Montserrat Classic Bold"/>
                </a:rPr>
                <a:t>PHC</a:t>
              </a:r>
            </a:p>
          </p:txBody>
        </p:sp>
        <p:sp>
          <p:nvSpPr>
            <p:cNvPr name="TextBox 10" id="10"/>
            <p:cNvSpPr txBox="true"/>
            <p:nvPr/>
          </p:nvSpPr>
          <p:spPr>
            <a:xfrm rot="0">
              <a:off x="0" y="2905548"/>
              <a:ext cx="12133677" cy="3244638"/>
            </a:xfrm>
            <a:prstGeom prst="rect">
              <a:avLst/>
            </a:prstGeom>
          </p:spPr>
          <p:txBody>
            <a:bodyPr anchor="t" rtlCol="false" tIns="0" lIns="0" bIns="0" rIns="0">
              <a:spAutoFit/>
            </a:bodyPr>
            <a:lstStyle/>
            <a:p>
              <a:pPr>
                <a:lnSpc>
                  <a:spcPts val="3289"/>
                </a:lnSpc>
              </a:pPr>
              <a:r>
                <a:rPr lang="en-US" spc="23" sz="2349">
                  <a:solidFill>
                    <a:srgbClr val="202020"/>
                  </a:solidFill>
                  <a:latin typeface="Montserrat Classic"/>
                </a:rPr>
                <a:t>Trabalho realizado por:</a:t>
              </a:r>
            </a:p>
            <a:p>
              <a:pPr>
                <a:lnSpc>
                  <a:spcPts val="3289"/>
                </a:lnSpc>
              </a:pPr>
              <a:r>
                <a:rPr lang="en-US" spc="23" sz="2349">
                  <a:solidFill>
                    <a:srgbClr val="202020"/>
                  </a:solidFill>
                  <a:latin typeface="Montserrat Classic"/>
                </a:rPr>
                <a:t>                                           Luís Rosa</a:t>
              </a:r>
            </a:p>
            <a:p>
              <a:pPr>
                <a:lnSpc>
                  <a:spcPts val="3289"/>
                </a:lnSpc>
              </a:pPr>
              <a:r>
                <a:rPr lang="en-US" spc="23" sz="2349">
                  <a:solidFill>
                    <a:srgbClr val="202020"/>
                  </a:solidFill>
                  <a:latin typeface="Montserrat Classic"/>
                </a:rPr>
                <a:t>                                           José Conceição</a:t>
              </a:r>
            </a:p>
            <a:p>
              <a:pPr>
                <a:lnSpc>
                  <a:spcPts val="3289"/>
                </a:lnSpc>
              </a:pPr>
              <a:r>
                <a:rPr lang="en-US" spc="23" sz="2349">
                  <a:solidFill>
                    <a:srgbClr val="202020"/>
                  </a:solidFill>
                  <a:latin typeface="Montserrat Classic"/>
                </a:rPr>
                <a:t>                                           Daniel Santos</a:t>
              </a:r>
            </a:p>
            <a:p>
              <a:pPr>
                <a:lnSpc>
                  <a:spcPts val="3289"/>
                </a:lnSpc>
              </a:pPr>
              <a:r>
                <a:rPr lang="en-US" spc="23" sz="2349">
                  <a:solidFill>
                    <a:srgbClr val="202020"/>
                  </a:solidFill>
                  <a:latin typeface="Montserrat Classic"/>
                </a:rPr>
                <a:t>                                           João Lino</a:t>
              </a:r>
            </a:p>
            <a:p>
              <a:pPr>
                <a:lnSpc>
                  <a:spcPts val="3290"/>
                </a:lnSpc>
              </a:pPr>
            </a:p>
          </p:txBody>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876300" y="2552700"/>
            <a:ext cx="38100" cy="8229600"/>
          </a:xfrm>
          <a:prstGeom prst="rect">
            <a:avLst/>
          </a:prstGeom>
          <a:solidFill>
            <a:srgbClr val="202020"/>
          </a:solidFill>
        </p:spPr>
      </p:sp>
      <p:sp>
        <p:nvSpPr>
          <p:cNvPr name="AutoShape 3" id="3"/>
          <p:cNvSpPr/>
          <p:nvPr/>
        </p:nvSpPr>
        <p:spPr>
          <a:xfrm rot="0">
            <a:off x="-261366" y="-438150"/>
            <a:ext cx="2552700" cy="4076700"/>
          </a:xfrm>
          <a:prstGeom prst="rect">
            <a:avLst/>
          </a:prstGeom>
          <a:solidFill>
            <a:srgbClr val="FF4343"/>
          </a:solidFill>
        </p:spPr>
      </p:sp>
      <p:sp>
        <p:nvSpPr>
          <p:cNvPr name="AutoShape 4" id="4"/>
          <p:cNvSpPr/>
          <p:nvPr/>
        </p:nvSpPr>
        <p:spPr>
          <a:xfrm rot="0">
            <a:off x="17849850" y="-53801"/>
            <a:ext cx="1447800" cy="10378901"/>
          </a:xfrm>
          <a:prstGeom prst="rect">
            <a:avLst/>
          </a:prstGeom>
          <a:solidFill>
            <a:srgbClr val="FF4343"/>
          </a:solidFill>
        </p:spPr>
      </p:sp>
      <p:sp>
        <p:nvSpPr>
          <p:cNvPr name="TextBox 5" id="5"/>
          <p:cNvSpPr txBox="true"/>
          <p:nvPr/>
        </p:nvSpPr>
        <p:spPr>
          <a:xfrm rot="0">
            <a:off x="1842072" y="202565"/>
            <a:ext cx="12930018" cy="3319145"/>
          </a:xfrm>
          <a:prstGeom prst="rect">
            <a:avLst/>
          </a:prstGeom>
        </p:spPr>
        <p:txBody>
          <a:bodyPr anchor="t" rtlCol="false" tIns="0" lIns="0" bIns="0" rIns="0">
            <a:spAutoFit/>
          </a:bodyPr>
          <a:lstStyle/>
          <a:p>
            <a:pPr>
              <a:lnSpc>
                <a:spcPts val="8635"/>
              </a:lnSpc>
            </a:pPr>
            <a:r>
              <a:rPr lang="en-US" spc="70" sz="7850">
                <a:solidFill>
                  <a:srgbClr val="202020"/>
                </a:solidFill>
                <a:latin typeface="Montserrat Classic Bold"/>
              </a:rPr>
              <a:t>Comunicação automática da faturação eletrónica ao Estado</a:t>
            </a:r>
          </a:p>
        </p:txBody>
      </p:sp>
      <p:grpSp>
        <p:nvGrpSpPr>
          <p:cNvPr name="Group 6" id="6"/>
          <p:cNvGrpSpPr/>
          <p:nvPr/>
        </p:nvGrpSpPr>
        <p:grpSpPr>
          <a:xfrm rot="0">
            <a:off x="2291334" y="4995553"/>
            <a:ext cx="13138855" cy="4867910"/>
            <a:chOff x="0" y="0"/>
            <a:chExt cx="17518473" cy="6490546"/>
          </a:xfrm>
        </p:grpSpPr>
        <p:sp>
          <p:nvSpPr>
            <p:cNvPr name="TextBox 7" id="7"/>
            <p:cNvSpPr txBox="true"/>
            <p:nvPr/>
          </p:nvSpPr>
          <p:spPr>
            <a:xfrm rot="0">
              <a:off x="0" y="905933"/>
              <a:ext cx="17518473" cy="5584613"/>
            </a:xfrm>
            <a:prstGeom prst="rect">
              <a:avLst/>
            </a:prstGeom>
          </p:spPr>
          <p:txBody>
            <a:bodyPr anchor="t" rtlCol="false" tIns="0" lIns="0" bIns="0" rIns="0">
              <a:spAutoFit/>
            </a:bodyPr>
            <a:lstStyle/>
            <a:p>
              <a:pPr>
                <a:lnSpc>
                  <a:spcPts val="3184"/>
                </a:lnSpc>
              </a:pPr>
              <a:r>
                <a:rPr lang="en-US" spc="45" sz="2274">
                  <a:solidFill>
                    <a:srgbClr val="202020"/>
                  </a:solidFill>
                  <a:latin typeface="Montserrat Light"/>
                </a:rPr>
                <a:t>O software de gestão PHC  dispõe de um Alerta de Utilizador para comunicar diretamente à eSPap os seus documentos de faturação relativos à Administração Pública de forma automática, facultando maior detalhe e controlo sobre o estado dos mesmos.</a:t>
              </a:r>
            </a:p>
            <a:p>
              <a:pPr>
                <a:lnSpc>
                  <a:spcPts val="3184"/>
                </a:lnSpc>
              </a:pPr>
            </a:p>
            <a:p>
              <a:pPr>
                <a:lnSpc>
                  <a:spcPts val="3184"/>
                </a:lnSpc>
              </a:pPr>
            </a:p>
            <a:p>
              <a:pPr>
                <a:lnSpc>
                  <a:spcPts val="3184"/>
                </a:lnSpc>
              </a:pPr>
            </a:p>
            <a:p>
              <a:pPr>
                <a:lnSpc>
                  <a:spcPts val="3184"/>
                </a:lnSpc>
              </a:pPr>
            </a:p>
            <a:p>
              <a:pPr>
                <a:lnSpc>
                  <a:spcPts val="3184"/>
                </a:lnSpc>
              </a:pPr>
            </a:p>
            <a:p>
              <a:pPr>
                <a:lnSpc>
                  <a:spcPts val="3184"/>
                </a:lnSpc>
              </a:pPr>
            </a:p>
            <a:p>
              <a:pPr>
                <a:lnSpc>
                  <a:spcPts val="2345"/>
                </a:lnSpc>
              </a:pPr>
              <a:r>
                <a:rPr lang="en-US" spc="33" sz="1675">
                  <a:solidFill>
                    <a:srgbClr val="202020"/>
                  </a:solidFill>
                  <a:latin typeface="Montserrat Light Bold Italics"/>
                </a:rPr>
                <a:t>*eSPap = Entidade de Serviços Partil​hados da Administração Pública, I. P. (eSPap), que tem como missão assegurar o desenvolvimento e a prestação de serviços partilhados no âmbito da Administração Pública.</a:t>
              </a:r>
            </a:p>
          </p:txBody>
        </p:sp>
        <p:sp>
          <p:nvSpPr>
            <p:cNvPr name="TextBox 8" id="8"/>
            <p:cNvSpPr txBox="true"/>
            <p:nvPr/>
          </p:nvSpPr>
          <p:spPr>
            <a:xfrm rot="0">
              <a:off x="0" y="-66675"/>
              <a:ext cx="17518473" cy="676275"/>
            </a:xfrm>
            <a:prstGeom prst="rect">
              <a:avLst/>
            </a:prstGeom>
          </p:spPr>
          <p:txBody>
            <a:bodyPr anchor="t" rtlCol="false" tIns="0" lIns="0" bIns="0" rIns="0">
              <a:spAutoFit/>
            </a:bodyPr>
            <a:lstStyle/>
            <a:p>
              <a:pPr>
                <a:lnSpc>
                  <a:spcPts val="4200"/>
                </a:lnSpc>
              </a:pPr>
            </a:p>
          </p:txBody>
        </p:sp>
      </p:grpSp>
    </p:spTree>
  </p:cSld>
  <p:clrMapOvr>
    <a:masterClrMapping/>
  </p:clrMapOvr>
</p:sld>
</file>

<file path=ppt/slides/slide11.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876300" y="2552700"/>
            <a:ext cx="38100" cy="8229600"/>
          </a:xfrm>
          <a:prstGeom prst="rect">
            <a:avLst/>
          </a:prstGeom>
          <a:solidFill>
            <a:srgbClr val="202020"/>
          </a:solidFill>
        </p:spPr>
      </p:sp>
      <p:sp>
        <p:nvSpPr>
          <p:cNvPr name="AutoShape 3" id="3"/>
          <p:cNvSpPr/>
          <p:nvPr/>
        </p:nvSpPr>
        <p:spPr>
          <a:xfrm rot="0">
            <a:off x="-261366" y="-438150"/>
            <a:ext cx="2552700" cy="4076700"/>
          </a:xfrm>
          <a:prstGeom prst="rect">
            <a:avLst/>
          </a:prstGeom>
          <a:solidFill>
            <a:srgbClr val="FF4343"/>
          </a:solidFill>
        </p:spPr>
      </p:sp>
      <p:sp>
        <p:nvSpPr>
          <p:cNvPr name="AutoShape 4" id="4"/>
          <p:cNvSpPr/>
          <p:nvPr/>
        </p:nvSpPr>
        <p:spPr>
          <a:xfrm rot="0">
            <a:off x="17849850" y="-53801"/>
            <a:ext cx="1447800" cy="10378901"/>
          </a:xfrm>
          <a:prstGeom prst="rect">
            <a:avLst/>
          </a:prstGeom>
          <a:solidFill>
            <a:srgbClr val="FF4343"/>
          </a:solidFill>
        </p:spPr>
      </p:sp>
      <p:sp>
        <p:nvSpPr>
          <p:cNvPr name="TextBox 5" id="5"/>
          <p:cNvSpPr txBox="true"/>
          <p:nvPr/>
        </p:nvSpPr>
        <p:spPr>
          <a:xfrm rot="0">
            <a:off x="2178856" y="197117"/>
            <a:ext cx="12930018" cy="4414520"/>
          </a:xfrm>
          <a:prstGeom prst="rect">
            <a:avLst/>
          </a:prstGeom>
        </p:spPr>
        <p:txBody>
          <a:bodyPr anchor="t" rtlCol="false" tIns="0" lIns="0" bIns="0" rIns="0">
            <a:spAutoFit/>
          </a:bodyPr>
          <a:lstStyle/>
          <a:p>
            <a:pPr>
              <a:lnSpc>
                <a:spcPts val="8635"/>
              </a:lnSpc>
            </a:pPr>
            <a:r>
              <a:rPr lang="en-US" spc="70" sz="7850">
                <a:solidFill>
                  <a:srgbClr val="202020"/>
                </a:solidFill>
                <a:latin typeface="Montserrat Classic Bold"/>
              </a:rPr>
              <a:t>Importação e reconciliação de documentos via E-Fatura</a:t>
            </a:r>
          </a:p>
        </p:txBody>
      </p:sp>
      <p:grpSp>
        <p:nvGrpSpPr>
          <p:cNvPr name="Group 6" id="6"/>
          <p:cNvGrpSpPr/>
          <p:nvPr/>
        </p:nvGrpSpPr>
        <p:grpSpPr>
          <a:xfrm rot="0">
            <a:off x="2178856" y="5342255"/>
            <a:ext cx="13138855" cy="2650490"/>
            <a:chOff x="0" y="0"/>
            <a:chExt cx="17518473" cy="3533987"/>
          </a:xfrm>
        </p:grpSpPr>
        <p:sp>
          <p:nvSpPr>
            <p:cNvPr name="TextBox 7" id="7"/>
            <p:cNvSpPr txBox="true"/>
            <p:nvPr/>
          </p:nvSpPr>
          <p:spPr>
            <a:xfrm rot="0">
              <a:off x="0" y="905933"/>
              <a:ext cx="17518473" cy="2628053"/>
            </a:xfrm>
            <a:prstGeom prst="rect">
              <a:avLst/>
            </a:prstGeom>
          </p:spPr>
          <p:txBody>
            <a:bodyPr anchor="t" rtlCol="false" tIns="0" lIns="0" bIns="0" rIns="0">
              <a:spAutoFit/>
            </a:bodyPr>
            <a:lstStyle/>
            <a:p>
              <a:pPr>
                <a:lnSpc>
                  <a:spcPts val="3184"/>
                </a:lnSpc>
              </a:pPr>
              <a:r>
                <a:rPr lang="en-US" spc="45" sz="2274">
                  <a:solidFill>
                    <a:srgbClr val="202020"/>
                  </a:solidFill>
                  <a:latin typeface="Montserrat Light"/>
                </a:rPr>
                <a:t>O software permite, em poucos segundos, importar automaticamente toda a informação necessária no E-fatura. </a:t>
              </a:r>
            </a:p>
            <a:p>
              <a:pPr>
                <a:lnSpc>
                  <a:spcPts val="3185"/>
                </a:lnSpc>
              </a:pPr>
              <a:r>
                <a:rPr lang="en-US" spc="45" sz="2275">
                  <a:solidFill>
                    <a:srgbClr val="202020"/>
                  </a:solidFill>
                  <a:latin typeface="Montserrat Light"/>
                </a:rPr>
                <a:t>Um processo veloz, já que o PHC, por efeito de automatismos, aprende à medida que essas importações são feitas, de modo a que esta ação seja cada vez mais rápida de executar.</a:t>
              </a:r>
            </a:p>
          </p:txBody>
        </p:sp>
        <p:sp>
          <p:nvSpPr>
            <p:cNvPr name="TextBox 8" id="8"/>
            <p:cNvSpPr txBox="true"/>
            <p:nvPr/>
          </p:nvSpPr>
          <p:spPr>
            <a:xfrm rot="0">
              <a:off x="0" y="-66675"/>
              <a:ext cx="17518473" cy="676275"/>
            </a:xfrm>
            <a:prstGeom prst="rect">
              <a:avLst/>
            </a:prstGeom>
          </p:spPr>
          <p:txBody>
            <a:bodyPr anchor="t" rtlCol="false" tIns="0" lIns="0" bIns="0" rIns="0">
              <a:spAutoFit/>
            </a:bodyPr>
            <a:lstStyle/>
            <a:p>
              <a:pPr>
                <a:lnSpc>
                  <a:spcPts val="4200"/>
                </a:lnSpc>
              </a:pPr>
            </a:p>
          </p:txBody>
        </p:sp>
      </p:gr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17640300" y="2438400"/>
            <a:ext cx="38100" cy="8229600"/>
          </a:xfrm>
          <a:prstGeom prst="rect">
            <a:avLst/>
          </a:prstGeom>
          <a:solidFill>
            <a:srgbClr val="202020"/>
          </a:solidFill>
        </p:spPr>
      </p:sp>
      <p:sp>
        <p:nvSpPr>
          <p:cNvPr name="AutoShape 3" id="3"/>
          <p:cNvSpPr/>
          <p:nvPr/>
        </p:nvSpPr>
        <p:spPr>
          <a:xfrm rot="0">
            <a:off x="-704850" y="-342900"/>
            <a:ext cx="2264100" cy="11391900"/>
          </a:xfrm>
          <a:prstGeom prst="rect">
            <a:avLst/>
          </a:prstGeom>
          <a:solidFill>
            <a:srgbClr val="FF4343"/>
          </a:solidFill>
        </p:spPr>
      </p:sp>
      <p:sp>
        <p:nvSpPr>
          <p:cNvPr name="TextBox 4" id="4"/>
          <p:cNvSpPr txBox="true"/>
          <p:nvPr/>
        </p:nvSpPr>
        <p:spPr>
          <a:xfrm rot="0">
            <a:off x="2423199" y="150812"/>
            <a:ext cx="12453058" cy="1727200"/>
          </a:xfrm>
          <a:prstGeom prst="rect">
            <a:avLst/>
          </a:prstGeom>
        </p:spPr>
        <p:txBody>
          <a:bodyPr anchor="t" rtlCol="false" tIns="0" lIns="0" bIns="0" rIns="0">
            <a:spAutoFit/>
          </a:bodyPr>
          <a:lstStyle/>
          <a:p>
            <a:pPr>
              <a:lnSpc>
                <a:spcPts val="6875"/>
              </a:lnSpc>
            </a:pPr>
            <a:r>
              <a:rPr lang="en-US" spc="494" sz="5500">
                <a:solidFill>
                  <a:srgbClr val="202020"/>
                </a:solidFill>
                <a:latin typeface="Montserrat Classic Bold"/>
              </a:rPr>
              <a:t>7 BENEFÍCIOS DO SOFTWARE PHC</a:t>
            </a:r>
          </a:p>
        </p:txBody>
      </p:sp>
      <p:grpSp>
        <p:nvGrpSpPr>
          <p:cNvPr name="Group 5" id="5"/>
          <p:cNvGrpSpPr/>
          <p:nvPr/>
        </p:nvGrpSpPr>
        <p:grpSpPr>
          <a:xfrm rot="0">
            <a:off x="2194445" y="2748251"/>
            <a:ext cx="12352844" cy="639489"/>
            <a:chOff x="0" y="0"/>
            <a:chExt cx="16470459" cy="852652"/>
          </a:xfrm>
        </p:grpSpPr>
        <p:sp>
          <p:nvSpPr>
            <p:cNvPr name="TextBox 6" id="6"/>
            <p:cNvSpPr txBox="true"/>
            <p:nvPr/>
          </p:nvSpPr>
          <p:spPr>
            <a:xfrm rot="0">
              <a:off x="0" y="893081"/>
              <a:ext cx="16470459" cy="569172"/>
            </a:xfrm>
            <a:prstGeom prst="rect">
              <a:avLst/>
            </a:prstGeom>
          </p:spPr>
          <p:txBody>
            <a:bodyPr anchor="t" rtlCol="false" tIns="0" lIns="0" bIns="0" rIns="0">
              <a:spAutoFit/>
            </a:bodyPr>
            <a:lstStyle/>
            <a:p>
              <a:pPr>
                <a:lnSpc>
                  <a:spcPts val="3640"/>
                </a:lnSpc>
              </a:pPr>
              <a:r>
                <a:rPr lang="en-US" sz="2600">
                  <a:solidFill>
                    <a:srgbClr val="202020"/>
                  </a:solidFill>
                  <a:latin typeface="Montserrat Light"/>
                </a:rPr>
                <a:t>.</a:t>
              </a:r>
            </a:p>
          </p:txBody>
        </p:sp>
        <p:sp>
          <p:nvSpPr>
            <p:cNvPr name="TextBox 7" id="7"/>
            <p:cNvSpPr txBox="true"/>
            <p:nvPr/>
          </p:nvSpPr>
          <p:spPr>
            <a:xfrm rot="0">
              <a:off x="0" y="-66675"/>
              <a:ext cx="16470459" cy="676275"/>
            </a:xfrm>
            <a:prstGeom prst="rect">
              <a:avLst/>
            </a:prstGeom>
          </p:spPr>
          <p:txBody>
            <a:bodyPr anchor="t" rtlCol="false" tIns="0" lIns="0" bIns="0" rIns="0">
              <a:spAutoFit/>
            </a:bodyPr>
            <a:lstStyle/>
            <a:p>
              <a:pPr marL="647700" indent="-323850" lvl="1">
                <a:lnSpc>
                  <a:spcPts val="4200"/>
                </a:lnSpc>
                <a:buFont typeface="Arial"/>
                <a:buChar char="•"/>
              </a:pPr>
              <a:r>
                <a:rPr lang="en-US" spc="300" sz="3000">
                  <a:solidFill>
                    <a:srgbClr val="202020"/>
                  </a:solidFill>
                  <a:latin typeface="Montserrat Classic"/>
                </a:rPr>
                <a:t>MOBILIDADE E LIBERDADE PARA GERIR</a:t>
              </a:r>
            </a:p>
          </p:txBody>
        </p:sp>
      </p:grpSp>
      <p:grpSp>
        <p:nvGrpSpPr>
          <p:cNvPr name="Group 8" id="8"/>
          <p:cNvGrpSpPr/>
          <p:nvPr/>
        </p:nvGrpSpPr>
        <p:grpSpPr>
          <a:xfrm rot="0">
            <a:off x="2194445" y="3604931"/>
            <a:ext cx="12352844" cy="639489"/>
            <a:chOff x="0" y="0"/>
            <a:chExt cx="16470459" cy="852652"/>
          </a:xfrm>
        </p:grpSpPr>
        <p:sp>
          <p:nvSpPr>
            <p:cNvPr name="TextBox 9" id="9"/>
            <p:cNvSpPr txBox="true"/>
            <p:nvPr/>
          </p:nvSpPr>
          <p:spPr>
            <a:xfrm rot="0">
              <a:off x="0" y="893081"/>
              <a:ext cx="16470459" cy="569172"/>
            </a:xfrm>
            <a:prstGeom prst="rect">
              <a:avLst/>
            </a:prstGeom>
          </p:spPr>
          <p:txBody>
            <a:bodyPr anchor="t" rtlCol="false" tIns="0" lIns="0" bIns="0" rIns="0">
              <a:spAutoFit/>
            </a:bodyPr>
            <a:lstStyle/>
            <a:p>
              <a:pPr>
                <a:lnSpc>
                  <a:spcPts val="3640"/>
                </a:lnSpc>
              </a:pPr>
              <a:r>
                <a:rPr lang="en-US" sz="2600">
                  <a:solidFill>
                    <a:srgbClr val="202020"/>
                  </a:solidFill>
                  <a:latin typeface="Montserrat Light"/>
                </a:rPr>
                <a:t>.</a:t>
              </a:r>
            </a:p>
          </p:txBody>
        </p:sp>
        <p:sp>
          <p:nvSpPr>
            <p:cNvPr name="TextBox 10" id="10"/>
            <p:cNvSpPr txBox="true"/>
            <p:nvPr/>
          </p:nvSpPr>
          <p:spPr>
            <a:xfrm rot="0">
              <a:off x="0" y="-66675"/>
              <a:ext cx="16470459" cy="676275"/>
            </a:xfrm>
            <a:prstGeom prst="rect">
              <a:avLst/>
            </a:prstGeom>
          </p:spPr>
          <p:txBody>
            <a:bodyPr anchor="t" rtlCol="false" tIns="0" lIns="0" bIns="0" rIns="0">
              <a:spAutoFit/>
            </a:bodyPr>
            <a:lstStyle/>
            <a:p>
              <a:pPr marL="647700" indent="-323850" lvl="1">
                <a:lnSpc>
                  <a:spcPts val="4200"/>
                </a:lnSpc>
                <a:buFont typeface="Arial"/>
                <a:buChar char="•"/>
              </a:pPr>
              <a:r>
                <a:rPr lang="en-US" spc="300" sz="3000">
                  <a:solidFill>
                    <a:srgbClr val="202020"/>
                  </a:solidFill>
                  <a:latin typeface="Montserrat Classic"/>
                </a:rPr>
                <a:t>ANÁLISE DA INFORMAÇÃO EM TEMPO REAL</a:t>
              </a:r>
            </a:p>
          </p:txBody>
        </p:sp>
      </p:grpSp>
      <p:grpSp>
        <p:nvGrpSpPr>
          <p:cNvPr name="Group 11" id="11"/>
          <p:cNvGrpSpPr/>
          <p:nvPr/>
        </p:nvGrpSpPr>
        <p:grpSpPr>
          <a:xfrm rot="0">
            <a:off x="2194445" y="4504011"/>
            <a:ext cx="12352844" cy="1172889"/>
            <a:chOff x="0" y="0"/>
            <a:chExt cx="16470459" cy="1563852"/>
          </a:xfrm>
        </p:grpSpPr>
        <p:sp>
          <p:nvSpPr>
            <p:cNvPr name="TextBox 12" id="12"/>
            <p:cNvSpPr txBox="true"/>
            <p:nvPr/>
          </p:nvSpPr>
          <p:spPr>
            <a:xfrm rot="0">
              <a:off x="0" y="1604281"/>
              <a:ext cx="16470459" cy="569172"/>
            </a:xfrm>
            <a:prstGeom prst="rect">
              <a:avLst/>
            </a:prstGeom>
          </p:spPr>
          <p:txBody>
            <a:bodyPr anchor="t" rtlCol="false" tIns="0" lIns="0" bIns="0" rIns="0">
              <a:spAutoFit/>
            </a:bodyPr>
            <a:lstStyle/>
            <a:p>
              <a:pPr>
                <a:lnSpc>
                  <a:spcPts val="3640"/>
                </a:lnSpc>
              </a:pPr>
              <a:r>
                <a:rPr lang="en-US" sz="2600">
                  <a:solidFill>
                    <a:srgbClr val="202020"/>
                  </a:solidFill>
                  <a:latin typeface="Montserrat Light"/>
                </a:rPr>
                <a:t>.</a:t>
              </a:r>
            </a:p>
          </p:txBody>
        </p:sp>
        <p:sp>
          <p:nvSpPr>
            <p:cNvPr name="TextBox 13" id="13"/>
            <p:cNvSpPr txBox="true"/>
            <p:nvPr/>
          </p:nvSpPr>
          <p:spPr>
            <a:xfrm rot="0">
              <a:off x="0" y="-66675"/>
              <a:ext cx="16470459" cy="1387475"/>
            </a:xfrm>
            <a:prstGeom prst="rect">
              <a:avLst/>
            </a:prstGeom>
          </p:spPr>
          <p:txBody>
            <a:bodyPr anchor="t" rtlCol="false" tIns="0" lIns="0" bIns="0" rIns="0">
              <a:spAutoFit/>
            </a:bodyPr>
            <a:lstStyle/>
            <a:p>
              <a:pPr marL="647700" indent="-323850" lvl="1">
                <a:lnSpc>
                  <a:spcPts val="4200"/>
                </a:lnSpc>
                <a:buFont typeface="Arial"/>
                <a:buChar char="•"/>
              </a:pPr>
              <a:r>
                <a:rPr lang="en-US" spc="300" sz="3000">
                  <a:solidFill>
                    <a:srgbClr val="202020"/>
                  </a:solidFill>
                  <a:latin typeface="Montserrat Classic"/>
                </a:rPr>
                <a:t>OPERAÇÕES DE ALTO RENDIMENTO E INTEGRAÇÃO EMPRESARIAL</a:t>
              </a:r>
            </a:p>
          </p:txBody>
        </p:sp>
      </p:grpSp>
      <p:grpSp>
        <p:nvGrpSpPr>
          <p:cNvPr name="Group 14" id="14"/>
          <p:cNvGrpSpPr/>
          <p:nvPr/>
        </p:nvGrpSpPr>
        <p:grpSpPr>
          <a:xfrm rot="0">
            <a:off x="2194445" y="5913711"/>
            <a:ext cx="12352844" cy="639489"/>
            <a:chOff x="0" y="0"/>
            <a:chExt cx="16470459" cy="852652"/>
          </a:xfrm>
        </p:grpSpPr>
        <p:sp>
          <p:nvSpPr>
            <p:cNvPr name="TextBox 15" id="15"/>
            <p:cNvSpPr txBox="true"/>
            <p:nvPr/>
          </p:nvSpPr>
          <p:spPr>
            <a:xfrm rot="0">
              <a:off x="0" y="893081"/>
              <a:ext cx="16470459" cy="569172"/>
            </a:xfrm>
            <a:prstGeom prst="rect">
              <a:avLst/>
            </a:prstGeom>
          </p:spPr>
          <p:txBody>
            <a:bodyPr anchor="t" rtlCol="false" tIns="0" lIns="0" bIns="0" rIns="0">
              <a:spAutoFit/>
            </a:bodyPr>
            <a:lstStyle/>
            <a:p>
              <a:pPr>
                <a:lnSpc>
                  <a:spcPts val="3640"/>
                </a:lnSpc>
              </a:pPr>
              <a:r>
                <a:rPr lang="en-US" sz="2600">
                  <a:solidFill>
                    <a:srgbClr val="202020"/>
                  </a:solidFill>
                  <a:latin typeface="Montserrat Light"/>
                </a:rPr>
                <a:t>.</a:t>
              </a:r>
            </a:p>
          </p:txBody>
        </p:sp>
        <p:sp>
          <p:nvSpPr>
            <p:cNvPr name="TextBox 16" id="16"/>
            <p:cNvSpPr txBox="true"/>
            <p:nvPr/>
          </p:nvSpPr>
          <p:spPr>
            <a:xfrm rot="0">
              <a:off x="0" y="-66675"/>
              <a:ext cx="16470459" cy="676275"/>
            </a:xfrm>
            <a:prstGeom prst="rect">
              <a:avLst/>
            </a:prstGeom>
          </p:spPr>
          <p:txBody>
            <a:bodyPr anchor="t" rtlCol="false" tIns="0" lIns="0" bIns="0" rIns="0">
              <a:spAutoFit/>
            </a:bodyPr>
            <a:lstStyle/>
            <a:p>
              <a:pPr marL="647700" indent="-323850" lvl="1">
                <a:lnSpc>
                  <a:spcPts val="4200"/>
                </a:lnSpc>
                <a:buFont typeface="Arial"/>
                <a:buChar char="•"/>
              </a:pPr>
              <a:r>
                <a:rPr lang="en-US" spc="300" sz="3000">
                  <a:solidFill>
                    <a:srgbClr val="202020"/>
                  </a:solidFill>
                  <a:latin typeface="Montserrat Classic"/>
                </a:rPr>
                <a:t>ORGANIZAÇÃO DOS NÚMEROS E DAS FINANÇAS</a:t>
              </a:r>
            </a:p>
          </p:txBody>
        </p:sp>
      </p:grpSp>
      <p:grpSp>
        <p:nvGrpSpPr>
          <p:cNvPr name="Group 17" id="17"/>
          <p:cNvGrpSpPr/>
          <p:nvPr/>
        </p:nvGrpSpPr>
        <p:grpSpPr>
          <a:xfrm rot="0">
            <a:off x="2194445" y="6942736"/>
            <a:ext cx="12352844" cy="639489"/>
            <a:chOff x="0" y="0"/>
            <a:chExt cx="16470459" cy="852652"/>
          </a:xfrm>
        </p:grpSpPr>
        <p:sp>
          <p:nvSpPr>
            <p:cNvPr name="TextBox 18" id="18"/>
            <p:cNvSpPr txBox="true"/>
            <p:nvPr/>
          </p:nvSpPr>
          <p:spPr>
            <a:xfrm rot="0">
              <a:off x="0" y="893081"/>
              <a:ext cx="16470459" cy="569172"/>
            </a:xfrm>
            <a:prstGeom prst="rect">
              <a:avLst/>
            </a:prstGeom>
          </p:spPr>
          <p:txBody>
            <a:bodyPr anchor="t" rtlCol="false" tIns="0" lIns="0" bIns="0" rIns="0">
              <a:spAutoFit/>
            </a:bodyPr>
            <a:lstStyle/>
            <a:p>
              <a:pPr>
                <a:lnSpc>
                  <a:spcPts val="3640"/>
                </a:lnSpc>
              </a:pPr>
              <a:r>
                <a:rPr lang="en-US" sz="2600">
                  <a:solidFill>
                    <a:srgbClr val="202020"/>
                  </a:solidFill>
                  <a:latin typeface="Montserrat Light"/>
                </a:rPr>
                <a:t>.</a:t>
              </a:r>
            </a:p>
          </p:txBody>
        </p:sp>
        <p:sp>
          <p:nvSpPr>
            <p:cNvPr name="TextBox 19" id="19"/>
            <p:cNvSpPr txBox="true"/>
            <p:nvPr/>
          </p:nvSpPr>
          <p:spPr>
            <a:xfrm rot="0">
              <a:off x="0" y="-66675"/>
              <a:ext cx="16470459" cy="676275"/>
            </a:xfrm>
            <a:prstGeom prst="rect">
              <a:avLst/>
            </a:prstGeom>
          </p:spPr>
          <p:txBody>
            <a:bodyPr anchor="t" rtlCol="false" tIns="0" lIns="0" bIns="0" rIns="0">
              <a:spAutoFit/>
            </a:bodyPr>
            <a:lstStyle/>
            <a:p>
              <a:pPr marL="647700" indent="-323850" lvl="1">
                <a:lnSpc>
                  <a:spcPts val="4200"/>
                </a:lnSpc>
                <a:buFont typeface="Arial"/>
                <a:buChar char="•"/>
              </a:pPr>
              <a:r>
                <a:rPr lang="en-US" spc="300" sz="3000">
                  <a:solidFill>
                    <a:srgbClr val="202020"/>
                  </a:solidFill>
                  <a:latin typeface="Montserrat Classic"/>
                </a:rPr>
                <a:t>PESQUISA FACILITADA</a:t>
              </a:r>
            </a:p>
          </p:txBody>
        </p:sp>
      </p:grpSp>
      <p:grpSp>
        <p:nvGrpSpPr>
          <p:cNvPr name="Group 20" id="20"/>
          <p:cNvGrpSpPr/>
          <p:nvPr/>
        </p:nvGrpSpPr>
        <p:grpSpPr>
          <a:xfrm rot="0">
            <a:off x="2194445" y="7855381"/>
            <a:ext cx="12352844" cy="639489"/>
            <a:chOff x="0" y="0"/>
            <a:chExt cx="16470459" cy="852652"/>
          </a:xfrm>
        </p:grpSpPr>
        <p:sp>
          <p:nvSpPr>
            <p:cNvPr name="TextBox 21" id="21"/>
            <p:cNvSpPr txBox="true"/>
            <p:nvPr/>
          </p:nvSpPr>
          <p:spPr>
            <a:xfrm rot="0">
              <a:off x="0" y="893081"/>
              <a:ext cx="16470459" cy="569172"/>
            </a:xfrm>
            <a:prstGeom prst="rect">
              <a:avLst/>
            </a:prstGeom>
          </p:spPr>
          <p:txBody>
            <a:bodyPr anchor="t" rtlCol="false" tIns="0" lIns="0" bIns="0" rIns="0">
              <a:spAutoFit/>
            </a:bodyPr>
            <a:lstStyle/>
            <a:p>
              <a:pPr>
                <a:lnSpc>
                  <a:spcPts val="3640"/>
                </a:lnSpc>
              </a:pPr>
              <a:r>
                <a:rPr lang="en-US" sz="2600">
                  <a:solidFill>
                    <a:srgbClr val="202020"/>
                  </a:solidFill>
                  <a:latin typeface="Montserrat Light"/>
                </a:rPr>
                <a:t>.</a:t>
              </a:r>
            </a:p>
          </p:txBody>
        </p:sp>
        <p:sp>
          <p:nvSpPr>
            <p:cNvPr name="TextBox 22" id="22"/>
            <p:cNvSpPr txBox="true"/>
            <p:nvPr/>
          </p:nvSpPr>
          <p:spPr>
            <a:xfrm rot="0">
              <a:off x="0" y="-66675"/>
              <a:ext cx="16470459" cy="676275"/>
            </a:xfrm>
            <a:prstGeom prst="rect">
              <a:avLst/>
            </a:prstGeom>
          </p:spPr>
          <p:txBody>
            <a:bodyPr anchor="t" rtlCol="false" tIns="0" lIns="0" bIns="0" rIns="0">
              <a:spAutoFit/>
            </a:bodyPr>
            <a:lstStyle/>
            <a:p>
              <a:pPr marL="647700" indent="-323850" lvl="1">
                <a:lnSpc>
                  <a:spcPts val="4200"/>
                </a:lnSpc>
                <a:buFont typeface="Arial"/>
                <a:buChar char="•"/>
              </a:pPr>
              <a:r>
                <a:rPr lang="en-US" spc="300" sz="3000">
                  <a:solidFill>
                    <a:srgbClr val="202020"/>
                  </a:solidFill>
                  <a:latin typeface="Montserrat Classic"/>
                </a:rPr>
                <a:t>MENOR RISCO DE PERDA DE INFORMAÇÃO</a:t>
              </a:r>
            </a:p>
          </p:txBody>
        </p:sp>
      </p:grpSp>
      <p:grpSp>
        <p:nvGrpSpPr>
          <p:cNvPr name="Group 23" id="23"/>
          <p:cNvGrpSpPr/>
          <p:nvPr/>
        </p:nvGrpSpPr>
        <p:grpSpPr>
          <a:xfrm rot="0">
            <a:off x="2225430" y="8711766"/>
            <a:ext cx="12352844" cy="639489"/>
            <a:chOff x="0" y="0"/>
            <a:chExt cx="16470459" cy="852652"/>
          </a:xfrm>
        </p:grpSpPr>
        <p:sp>
          <p:nvSpPr>
            <p:cNvPr name="TextBox 24" id="24"/>
            <p:cNvSpPr txBox="true"/>
            <p:nvPr/>
          </p:nvSpPr>
          <p:spPr>
            <a:xfrm rot="0">
              <a:off x="0" y="893081"/>
              <a:ext cx="16470459" cy="569172"/>
            </a:xfrm>
            <a:prstGeom prst="rect">
              <a:avLst/>
            </a:prstGeom>
          </p:spPr>
          <p:txBody>
            <a:bodyPr anchor="t" rtlCol="false" tIns="0" lIns="0" bIns="0" rIns="0">
              <a:spAutoFit/>
            </a:bodyPr>
            <a:lstStyle/>
            <a:p>
              <a:pPr>
                <a:lnSpc>
                  <a:spcPts val="3640"/>
                </a:lnSpc>
              </a:pPr>
              <a:r>
                <a:rPr lang="en-US" sz="2600">
                  <a:solidFill>
                    <a:srgbClr val="202020"/>
                  </a:solidFill>
                  <a:latin typeface="Montserrat Light"/>
                </a:rPr>
                <a:t>.</a:t>
              </a:r>
            </a:p>
          </p:txBody>
        </p:sp>
        <p:sp>
          <p:nvSpPr>
            <p:cNvPr name="TextBox 25" id="25"/>
            <p:cNvSpPr txBox="true"/>
            <p:nvPr/>
          </p:nvSpPr>
          <p:spPr>
            <a:xfrm rot="0">
              <a:off x="0" y="-66675"/>
              <a:ext cx="16470459" cy="676275"/>
            </a:xfrm>
            <a:prstGeom prst="rect">
              <a:avLst/>
            </a:prstGeom>
          </p:spPr>
          <p:txBody>
            <a:bodyPr anchor="t" rtlCol="false" tIns="0" lIns="0" bIns="0" rIns="0">
              <a:spAutoFit/>
            </a:bodyPr>
            <a:lstStyle/>
            <a:p>
              <a:pPr marL="647700" indent="-323850" lvl="1">
                <a:lnSpc>
                  <a:spcPts val="4200"/>
                </a:lnSpc>
                <a:buFont typeface="Arial"/>
                <a:buChar char="•"/>
              </a:pPr>
              <a:r>
                <a:rPr lang="en-US" spc="300" sz="3000">
                  <a:solidFill>
                    <a:srgbClr val="202020"/>
                  </a:solidFill>
                  <a:latin typeface="Montserrat Classic"/>
                </a:rPr>
                <a:t>PROMOÇÃO DA COMPETÊNCIA</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000250" y="3796655"/>
            <a:ext cx="8414491" cy="8414491"/>
          </a:xfrm>
          <a:prstGeom prst="rect">
            <a:avLst/>
          </a:prstGeom>
        </p:spPr>
      </p:pic>
      <p:grpSp>
        <p:nvGrpSpPr>
          <p:cNvPr name="Group 3" id="3"/>
          <p:cNvGrpSpPr/>
          <p:nvPr/>
        </p:nvGrpSpPr>
        <p:grpSpPr>
          <a:xfrm rot="0">
            <a:off x="6930750" y="644823"/>
            <a:ext cx="7995365" cy="3246140"/>
            <a:chOff x="0" y="0"/>
            <a:chExt cx="10660486" cy="4328186"/>
          </a:xfrm>
        </p:grpSpPr>
        <p:sp>
          <p:nvSpPr>
            <p:cNvPr name="TextBox 4" id="4"/>
            <p:cNvSpPr txBox="true"/>
            <p:nvPr/>
          </p:nvSpPr>
          <p:spPr>
            <a:xfrm rot="0">
              <a:off x="0" y="3125708"/>
              <a:ext cx="10660486" cy="1131358"/>
            </a:xfrm>
            <a:prstGeom prst="rect">
              <a:avLst/>
            </a:prstGeom>
          </p:spPr>
          <p:txBody>
            <a:bodyPr anchor="t" rtlCol="false" tIns="0" lIns="0" bIns="0" rIns="0">
              <a:spAutoFit/>
            </a:bodyPr>
            <a:lstStyle/>
            <a:p>
              <a:pPr>
                <a:lnSpc>
                  <a:spcPts val="3500"/>
                </a:lnSpc>
              </a:pPr>
              <a:r>
                <a:rPr lang="en-US" spc="50" sz="2500">
                  <a:solidFill>
                    <a:srgbClr val="202020"/>
                  </a:solidFill>
                  <a:latin typeface="Montserrat Light"/>
                </a:rPr>
                <a:t>Apresentações são ferramentas de comunicação que podem ser utilizadas em palestras.</a:t>
              </a:r>
            </a:p>
          </p:txBody>
        </p:sp>
        <p:sp>
          <p:nvSpPr>
            <p:cNvPr name="TextBox 5" id="5"/>
            <p:cNvSpPr txBox="true"/>
            <p:nvPr/>
          </p:nvSpPr>
          <p:spPr>
            <a:xfrm rot="0">
              <a:off x="0" y="-9843"/>
              <a:ext cx="10660486" cy="2268643"/>
            </a:xfrm>
            <a:prstGeom prst="rect">
              <a:avLst/>
            </a:prstGeom>
          </p:spPr>
          <p:txBody>
            <a:bodyPr anchor="t" rtlCol="false" tIns="0" lIns="0" bIns="0" rIns="0">
              <a:spAutoFit/>
            </a:bodyPr>
            <a:lstStyle/>
            <a:p>
              <a:pPr>
                <a:lnSpc>
                  <a:spcPts val="6781"/>
                </a:lnSpc>
              </a:pPr>
              <a:r>
                <a:rPr lang="en-US" spc="488" sz="5425">
                  <a:solidFill>
                    <a:srgbClr val="202020"/>
                  </a:solidFill>
                  <a:latin typeface="Montserrat Classic Bold"/>
                </a:rPr>
                <a:t>SOLUÇÃO BUSINESS CORE</a:t>
              </a:r>
            </a:p>
          </p:txBody>
        </p:sp>
      </p:grpSp>
      <p:sp>
        <p:nvSpPr>
          <p:cNvPr name="AutoShape 6" id="6"/>
          <p:cNvSpPr/>
          <p:nvPr/>
        </p:nvSpPr>
        <p:spPr>
          <a:xfrm rot="0">
            <a:off x="17554575" y="204788"/>
            <a:ext cx="38100" cy="8229600"/>
          </a:xfrm>
          <a:prstGeom prst="rect">
            <a:avLst/>
          </a:prstGeom>
          <a:solidFill>
            <a:srgbClr val="202020"/>
          </a:solidFill>
        </p:spPr>
      </p:sp>
      <p:grpSp>
        <p:nvGrpSpPr>
          <p:cNvPr name="Group 7" id="7"/>
          <p:cNvGrpSpPr/>
          <p:nvPr/>
        </p:nvGrpSpPr>
        <p:grpSpPr>
          <a:xfrm rot="5400000">
            <a:off x="16676650" y="8637839"/>
            <a:ext cx="1165300" cy="1240921"/>
            <a:chOff x="0" y="0"/>
            <a:chExt cx="1553733" cy="1654562"/>
          </a:xfrm>
        </p:grpSpPr>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0"/>
              <a:ext cx="1553733" cy="472452"/>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588565"/>
              <a:ext cx="1553733" cy="472452"/>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1182110"/>
              <a:ext cx="1553733" cy="472452"/>
            </a:xfrm>
            <a:prstGeom prst="rect">
              <a:avLst/>
            </a:prstGeom>
          </p:spPr>
        </p:pic>
      </p:grpSp>
      <p:pic>
        <p:nvPicPr>
          <p:cNvPr name="Picture 11" id="11"/>
          <p:cNvPicPr>
            <a:picLocks noChangeAspect="true"/>
          </p:cNvPicPr>
          <p:nvPr>
            <a:videoFile r:link="rId7"/>
          </p:nvPr>
        </p:nvPicPr>
        <p:blipFill>
          <a:blip r:embed="rId6"/>
          <a:stretch>
            <a:fillRect/>
          </a:stretch>
        </p:blipFill>
        <p:spPr>
          <a:xfrm rot="0">
            <a:off x="7327838" y="5143500"/>
            <a:ext cx="7886097" cy="4435929"/>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876300" y="2552700"/>
            <a:ext cx="38100" cy="8229600"/>
          </a:xfrm>
          <a:prstGeom prst="rect">
            <a:avLst/>
          </a:prstGeom>
          <a:solidFill>
            <a:srgbClr val="202020"/>
          </a:solidFill>
        </p:spPr>
      </p:sp>
      <p:sp>
        <p:nvSpPr>
          <p:cNvPr name="AutoShape 3" id="3"/>
          <p:cNvSpPr/>
          <p:nvPr/>
        </p:nvSpPr>
        <p:spPr>
          <a:xfrm rot="0">
            <a:off x="-261366" y="-438150"/>
            <a:ext cx="2552700" cy="4076700"/>
          </a:xfrm>
          <a:prstGeom prst="rect">
            <a:avLst/>
          </a:prstGeom>
          <a:solidFill>
            <a:srgbClr val="FF4343"/>
          </a:solidFill>
        </p:spPr>
      </p:sp>
      <p:sp>
        <p:nvSpPr>
          <p:cNvPr name="AutoShape 4" id="4"/>
          <p:cNvSpPr/>
          <p:nvPr/>
        </p:nvSpPr>
        <p:spPr>
          <a:xfrm rot="0">
            <a:off x="17849850" y="-53801"/>
            <a:ext cx="1447800" cy="10378901"/>
          </a:xfrm>
          <a:prstGeom prst="rect">
            <a:avLst/>
          </a:prstGeom>
          <a:solidFill>
            <a:srgbClr val="FF4343"/>
          </a:solidFill>
        </p:spPr>
      </p:sp>
      <p:sp>
        <p:nvSpPr>
          <p:cNvPr name="TextBox 5" id="5"/>
          <p:cNvSpPr txBox="true"/>
          <p:nvPr/>
        </p:nvSpPr>
        <p:spPr>
          <a:xfrm rot="0">
            <a:off x="1842072" y="750253"/>
            <a:ext cx="12930018" cy="2223770"/>
          </a:xfrm>
          <a:prstGeom prst="rect">
            <a:avLst/>
          </a:prstGeom>
        </p:spPr>
        <p:txBody>
          <a:bodyPr anchor="t" rtlCol="false" tIns="0" lIns="0" bIns="0" rIns="0">
            <a:spAutoFit/>
          </a:bodyPr>
          <a:lstStyle/>
          <a:p>
            <a:pPr>
              <a:lnSpc>
                <a:spcPts val="8635"/>
              </a:lnSpc>
            </a:pPr>
            <a:r>
              <a:rPr lang="en-US" spc="70" sz="7850">
                <a:solidFill>
                  <a:srgbClr val="202020"/>
                </a:solidFill>
                <a:latin typeface="Montserrat Classic Bold"/>
              </a:rPr>
              <a:t>GESTÃO 360º DO NEGÓCIO</a:t>
            </a:r>
          </a:p>
        </p:txBody>
      </p:sp>
      <p:grpSp>
        <p:nvGrpSpPr>
          <p:cNvPr name="Group 6" id="6"/>
          <p:cNvGrpSpPr/>
          <p:nvPr/>
        </p:nvGrpSpPr>
        <p:grpSpPr>
          <a:xfrm rot="0">
            <a:off x="1842072" y="4800600"/>
            <a:ext cx="13138855" cy="1050290"/>
            <a:chOff x="0" y="0"/>
            <a:chExt cx="17518473" cy="1400387"/>
          </a:xfrm>
        </p:grpSpPr>
        <p:sp>
          <p:nvSpPr>
            <p:cNvPr name="TextBox 7" id="7"/>
            <p:cNvSpPr txBox="true"/>
            <p:nvPr/>
          </p:nvSpPr>
          <p:spPr>
            <a:xfrm rot="0">
              <a:off x="0" y="905933"/>
              <a:ext cx="17518473" cy="494453"/>
            </a:xfrm>
            <a:prstGeom prst="rect">
              <a:avLst/>
            </a:prstGeom>
          </p:spPr>
          <p:txBody>
            <a:bodyPr anchor="t" rtlCol="false" tIns="0" lIns="0" bIns="0" rIns="0">
              <a:spAutoFit/>
            </a:bodyPr>
            <a:lstStyle/>
            <a:p>
              <a:pPr>
                <a:lnSpc>
                  <a:spcPts val="3185"/>
                </a:lnSpc>
              </a:pPr>
            </a:p>
          </p:txBody>
        </p:sp>
        <p:sp>
          <p:nvSpPr>
            <p:cNvPr name="TextBox 8" id="8"/>
            <p:cNvSpPr txBox="true"/>
            <p:nvPr/>
          </p:nvSpPr>
          <p:spPr>
            <a:xfrm rot="0">
              <a:off x="0" y="-66675"/>
              <a:ext cx="17518473" cy="676275"/>
            </a:xfrm>
            <a:prstGeom prst="rect">
              <a:avLst/>
            </a:prstGeom>
          </p:spPr>
          <p:txBody>
            <a:bodyPr anchor="t" rtlCol="false" tIns="0" lIns="0" bIns="0" rIns="0">
              <a:spAutoFit/>
            </a:bodyPr>
            <a:lstStyle/>
            <a:p>
              <a:pPr>
                <a:lnSpc>
                  <a:spcPts val="4200"/>
                </a:lnSpc>
              </a:pPr>
            </a:p>
          </p:txBody>
        </p:sp>
      </p:grpSp>
      <p:sp>
        <p:nvSpPr>
          <p:cNvPr name="TextBox 9" id="9"/>
          <p:cNvSpPr txBox="true"/>
          <p:nvPr/>
        </p:nvSpPr>
        <p:spPr>
          <a:xfrm rot="0">
            <a:off x="1842072" y="5068974"/>
            <a:ext cx="13138855" cy="2657475"/>
          </a:xfrm>
          <a:prstGeom prst="rect">
            <a:avLst/>
          </a:prstGeom>
        </p:spPr>
        <p:txBody>
          <a:bodyPr anchor="t" rtlCol="false" tIns="0" lIns="0" bIns="0" rIns="0">
            <a:spAutoFit/>
          </a:bodyPr>
          <a:lstStyle/>
          <a:p>
            <a:pPr marL="647700" indent="-323850" lvl="1">
              <a:lnSpc>
                <a:spcPts val="4200"/>
              </a:lnSpc>
              <a:buFont typeface="Arial"/>
              <a:buChar char="•"/>
            </a:pPr>
            <a:r>
              <a:rPr lang="en-US" spc="300" sz="3000">
                <a:solidFill>
                  <a:srgbClr val="202020"/>
                </a:solidFill>
                <a:latin typeface="Montserrat Classic Bold"/>
              </a:rPr>
              <a:t>CONTROLO COMPLETO DO CORE DA EMPRESA</a:t>
            </a:r>
          </a:p>
          <a:p>
            <a:pPr>
              <a:lnSpc>
                <a:spcPts val="4200"/>
              </a:lnSpc>
            </a:pPr>
          </a:p>
          <a:p>
            <a:pPr>
              <a:lnSpc>
                <a:spcPts val="4200"/>
              </a:lnSpc>
            </a:pPr>
            <a:r>
              <a:rPr lang="en-US" spc="300" sz="3000">
                <a:solidFill>
                  <a:srgbClr val="202020"/>
                </a:solidFill>
                <a:latin typeface="Montserrat Classic"/>
              </a:rPr>
              <a:t> ATRAVÉS DA INTEGRAÇÃO, CONEXÃO E AUTOMAÇÃO DOS PROCESSOS OPERACIONAIS, LOGÍSTICOS E FINANCEIROS DO NEGÓCIO.</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876300" y="2552700"/>
            <a:ext cx="38100" cy="8229600"/>
          </a:xfrm>
          <a:prstGeom prst="rect">
            <a:avLst/>
          </a:prstGeom>
          <a:solidFill>
            <a:srgbClr val="202020"/>
          </a:solidFill>
        </p:spPr>
      </p:sp>
      <p:sp>
        <p:nvSpPr>
          <p:cNvPr name="AutoShape 3" id="3"/>
          <p:cNvSpPr/>
          <p:nvPr/>
        </p:nvSpPr>
        <p:spPr>
          <a:xfrm rot="0">
            <a:off x="-261366" y="-438150"/>
            <a:ext cx="2552700" cy="4076700"/>
          </a:xfrm>
          <a:prstGeom prst="rect">
            <a:avLst/>
          </a:prstGeom>
          <a:solidFill>
            <a:srgbClr val="FF4343"/>
          </a:solidFill>
        </p:spPr>
      </p:sp>
      <p:sp>
        <p:nvSpPr>
          <p:cNvPr name="AutoShape 4" id="4"/>
          <p:cNvSpPr/>
          <p:nvPr/>
        </p:nvSpPr>
        <p:spPr>
          <a:xfrm rot="0">
            <a:off x="17849850" y="-53801"/>
            <a:ext cx="1447800" cy="10378901"/>
          </a:xfrm>
          <a:prstGeom prst="rect">
            <a:avLst/>
          </a:prstGeom>
          <a:solidFill>
            <a:srgbClr val="FF4343"/>
          </a:solidFill>
        </p:spPr>
      </p:sp>
      <p:sp>
        <p:nvSpPr>
          <p:cNvPr name="TextBox 5" id="5"/>
          <p:cNvSpPr txBox="true"/>
          <p:nvPr/>
        </p:nvSpPr>
        <p:spPr>
          <a:xfrm rot="0">
            <a:off x="1842072" y="750253"/>
            <a:ext cx="12930018" cy="2223770"/>
          </a:xfrm>
          <a:prstGeom prst="rect">
            <a:avLst/>
          </a:prstGeom>
        </p:spPr>
        <p:txBody>
          <a:bodyPr anchor="t" rtlCol="false" tIns="0" lIns="0" bIns="0" rIns="0">
            <a:spAutoFit/>
          </a:bodyPr>
          <a:lstStyle/>
          <a:p>
            <a:pPr>
              <a:lnSpc>
                <a:spcPts val="8635"/>
              </a:lnSpc>
            </a:pPr>
            <a:r>
              <a:rPr lang="en-US" spc="70" sz="7850">
                <a:solidFill>
                  <a:srgbClr val="202020"/>
                </a:solidFill>
                <a:latin typeface="Montserrat Classic Bold"/>
              </a:rPr>
              <a:t>GESTÃO 360º DO NEGÓCIO</a:t>
            </a:r>
          </a:p>
        </p:txBody>
      </p:sp>
      <p:grpSp>
        <p:nvGrpSpPr>
          <p:cNvPr name="Group 6" id="6"/>
          <p:cNvGrpSpPr/>
          <p:nvPr/>
        </p:nvGrpSpPr>
        <p:grpSpPr>
          <a:xfrm rot="0">
            <a:off x="1842072" y="4800600"/>
            <a:ext cx="13138855" cy="1050290"/>
            <a:chOff x="0" y="0"/>
            <a:chExt cx="17518473" cy="1400387"/>
          </a:xfrm>
        </p:grpSpPr>
        <p:sp>
          <p:nvSpPr>
            <p:cNvPr name="TextBox 7" id="7"/>
            <p:cNvSpPr txBox="true"/>
            <p:nvPr/>
          </p:nvSpPr>
          <p:spPr>
            <a:xfrm rot="0">
              <a:off x="0" y="905933"/>
              <a:ext cx="17518473" cy="494453"/>
            </a:xfrm>
            <a:prstGeom prst="rect">
              <a:avLst/>
            </a:prstGeom>
          </p:spPr>
          <p:txBody>
            <a:bodyPr anchor="t" rtlCol="false" tIns="0" lIns="0" bIns="0" rIns="0">
              <a:spAutoFit/>
            </a:bodyPr>
            <a:lstStyle/>
            <a:p>
              <a:pPr>
                <a:lnSpc>
                  <a:spcPts val="3185"/>
                </a:lnSpc>
              </a:pPr>
            </a:p>
          </p:txBody>
        </p:sp>
        <p:sp>
          <p:nvSpPr>
            <p:cNvPr name="TextBox 8" id="8"/>
            <p:cNvSpPr txBox="true"/>
            <p:nvPr/>
          </p:nvSpPr>
          <p:spPr>
            <a:xfrm rot="0">
              <a:off x="0" y="-66675"/>
              <a:ext cx="17518473" cy="676275"/>
            </a:xfrm>
            <a:prstGeom prst="rect">
              <a:avLst/>
            </a:prstGeom>
          </p:spPr>
          <p:txBody>
            <a:bodyPr anchor="t" rtlCol="false" tIns="0" lIns="0" bIns="0" rIns="0">
              <a:spAutoFit/>
            </a:bodyPr>
            <a:lstStyle/>
            <a:p>
              <a:pPr>
                <a:lnSpc>
                  <a:spcPts val="4200"/>
                </a:lnSpc>
              </a:pPr>
            </a:p>
          </p:txBody>
        </p:sp>
      </p:grpSp>
      <p:sp>
        <p:nvSpPr>
          <p:cNvPr name="TextBox 9" id="9"/>
          <p:cNvSpPr txBox="true"/>
          <p:nvPr/>
        </p:nvSpPr>
        <p:spPr>
          <a:xfrm rot="0">
            <a:off x="1842072" y="5068974"/>
            <a:ext cx="13138855" cy="3724275"/>
          </a:xfrm>
          <a:prstGeom prst="rect">
            <a:avLst/>
          </a:prstGeom>
        </p:spPr>
        <p:txBody>
          <a:bodyPr anchor="t" rtlCol="false" tIns="0" lIns="0" bIns="0" rIns="0">
            <a:spAutoFit/>
          </a:bodyPr>
          <a:lstStyle/>
          <a:p>
            <a:pPr marL="647700" indent="-323850" lvl="1">
              <a:lnSpc>
                <a:spcPts val="4200"/>
              </a:lnSpc>
              <a:buFont typeface="Arial"/>
              <a:buChar char="•"/>
            </a:pPr>
            <a:r>
              <a:rPr lang="en-US" spc="300" sz="3000">
                <a:solidFill>
                  <a:srgbClr val="202020"/>
                </a:solidFill>
                <a:latin typeface="Montserrat Classic Bold"/>
              </a:rPr>
              <a:t>CONTROLO DE CUSTOS E MAIOR PRODUTIVIDADE</a:t>
            </a:r>
          </a:p>
          <a:p>
            <a:pPr>
              <a:lnSpc>
                <a:spcPts val="4200"/>
              </a:lnSpc>
            </a:pPr>
            <a:r>
              <a:rPr lang="en-US" spc="300" sz="3000">
                <a:solidFill>
                  <a:srgbClr val="202020"/>
                </a:solidFill>
                <a:latin typeface="Montserrat Classic"/>
              </a:rPr>
              <a:t> </a:t>
            </a:r>
          </a:p>
          <a:p>
            <a:pPr>
              <a:lnSpc>
                <a:spcPts val="4200"/>
              </a:lnSpc>
            </a:pPr>
            <a:r>
              <a:rPr lang="en-US" spc="300" sz="3000">
                <a:solidFill>
                  <a:srgbClr val="202020"/>
                </a:solidFill>
                <a:latin typeface="Montserrat Classic"/>
              </a:rPr>
              <a:t>UMA GESTÃO 360º ALIADA A DASHBOARDS COM INDICADORES-CHAVE E ANÁLISES PREDITIVAS (BUSINESS ANALYTICS), QUE PERMITEM ACESSO EM TEMPO REAL AO ESTADO DO NEGÓCIO PARA TOMADAS DE DECISÃO EFICAZES E ESTRATÉGICAS.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876300" y="2552700"/>
            <a:ext cx="38100" cy="8229600"/>
          </a:xfrm>
          <a:prstGeom prst="rect">
            <a:avLst/>
          </a:prstGeom>
          <a:solidFill>
            <a:srgbClr val="202020"/>
          </a:solidFill>
        </p:spPr>
      </p:sp>
      <p:sp>
        <p:nvSpPr>
          <p:cNvPr name="AutoShape 3" id="3"/>
          <p:cNvSpPr/>
          <p:nvPr/>
        </p:nvSpPr>
        <p:spPr>
          <a:xfrm rot="0">
            <a:off x="-261366" y="-438150"/>
            <a:ext cx="2552700" cy="4076700"/>
          </a:xfrm>
          <a:prstGeom prst="rect">
            <a:avLst/>
          </a:prstGeom>
          <a:solidFill>
            <a:srgbClr val="FF4343"/>
          </a:solidFill>
        </p:spPr>
      </p:sp>
      <p:sp>
        <p:nvSpPr>
          <p:cNvPr name="AutoShape 4" id="4"/>
          <p:cNvSpPr/>
          <p:nvPr/>
        </p:nvSpPr>
        <p:spPr>
          <a:xfrm rot="0">
            <a:off x="17849850" y="-53801"/>
            <a:ext cx="1447800" cy="10378901"/>
          </a:xfrm>
          <a:prstGeom prst="rect">
            <a:avLst/>
          </a:prstGeom>
          <a:solidFill>
            <a:srgbClr val="FF4343"/>
          </a:solidFill>
        </p:spPr>
      </p:sp>
      <p:sp>
        <p:nvSpPr>
          <p:cNvPr name="TextBox 5" id="5"/>
          <p:cNvSpPr txBox="true"/>
          <p:nvPr/>
        </p:nvSpPr>
        <p:spPr>
          <a:xfrm rot="0">
            <a:off x="1842072" y="750253"/>
            <a:ext cx="12930018" cy="2223770"/>
          </a:xfrm>
          <a:prstGeom prst="rect">
            <a:avLst/>
          </a:prstGeom>
        </p:spPr>
        <p:txBody>
          <a:bodyPr anchor="t" rtlCol="false" tIns="0" lIns="0" bIns="0" rIns="0">
            <a:spAutoFit/>
          </a:bodyPr>
          <a:lstStyle/>
          <a:p>
            <a:pPr>
              <a:lnSpc>
                <a:spcPts val="8635"/>
              </a:lnSpc>
            </a:pPr>
            <a:r>
              <a:rPr lang="en-US" spc="70" sz="7850">
                <a:solidFill>
                  <a:srgbClr val="202020"/>
                </a:solidFill>
                <a:latin typeface="Montserrat Classic Bold"/>
              </a:rPr>
              <a:t>GESTÃO 360º DO NEGÓCIO</a:t>
            </a:r>
          </a:p>
        </p:txBody>
      </p:sp>
      <p:grpSp>
        <p:nvGrpSpPr>
          <p:cNvPr name="Group 6" id="6"/>
          <p:cNvGrpSpPr/>
          <p:nvPr/>
        </p:nvGrpSpPr>
        <p:grpSpPr>
          <a:xfrm rot="0">
            <a:off x="1842072" y="4800600"/>
            <a:ext cx="13138855" cy="1050290"/>
            <a:chOff x="0" y="0"/>
            <a:chExt cx="17518473" cy="1400387"/>
          </a:xfrm>
        </p:grpSpPr>
        <p:sp>
          <p:nvSpPr>
            <p:cNvPr name="TextBox 7" id="7"/>
            <p:cNvSpPr txBox="true"/>
            <p:nvPr/>
          </p:nvSpPr>
          <p:spPr>
            <a:xfrm rot="0">
              <a:off x="0" y="905933"/>
              <a:ext cx="17518473" cy="494453"/>
            </a:xfrm>
            <a:prstGeom prst="rect">
              <a:avLst/>
            </a:prstGeom>
          </p:spPr>
          <p:txBody>
            <a:bodyPr anchor="t" rtlCol="false" tIns="0" lIns="0" bIns="0" rIns="0">
              <a:spAutoFit/>
            </a:bodyPr>
            <a:lstStyle/>
            <a:p>
              <a:pPr>
                <a:lnSpc>
                  <a:spcPts val="3185"/>
                </a:lnSpc>
              </a:pPr>
            </a:p>
          </p:txBody>
        </p:sp>
        <p:sp>
          <p:nvSpPr>
            <p:cNvPr name="TextBox 8" id="8"/>
            <p:cNvSpPr txBox="true"/>
            <p:nvPr/>
          </p:nvSpPr>
          <p:spPr>
            <a:xfrm rot="0">
              <a:off x="0" y="-66675"/>
              <a:ext cx="17518473" cy="676275"/>
            </a:xfrm>
            <a:prstGeom prst="rect">
              <a:avLst/>
            </a:prstGeom>
          </p:spPr>
          <p:txBody>
            <a:bodyPr anchor="t" rtlCol="false" tIns="0" lIns="0" bIns="0" rIns="0">
              <a:spAutoFit/>
            </a:bodyPr>
            <a:lstStyle/>
            <a:p>
              <a:pPr>
                <a:lnSpc>
                  <a:spcPts val="4200"/>
                </a:lnSpc>
              </a:pPr>
            </a:p>
          </p:txBody>
        </p:sp>
      </p:grpSp>
      <p:sp>
        <p:nvSpPr>
          <p:cNvPr name="TextBox 9" id="9"/>
          <p:cNvSpPr txBox="true"/>
          <p:nvPr/>
        </p:nvSpPr>
        <p:spPr>
          <a:xfrm rot="0">
            <a:off x="1842072" y="5068974"/>
            <a:ext cx="13138855" cy="2657475"/>
          </a:xfrm>
          <a:prstGeom prst="rect">
            <a:avLst/>
          </a:prstGeom>
        </p:spPr>
        <p:txBody>
          <a:bodyPr anchor="t" rtlCol="false" tIns="0" lIns="0" bIns="0" rIns="0">
            <a:spAutoFit/>
          </a:bodyPr>
          <a:lstStyle/>
          <a:p>
            <a:pPr marL="647700" indent="-323850" lvl="1">
              <a:lnSpc>
                <a:spcPts val="4200"/>
              </a:lnSpc>
              <a:buFont typeface="Arial"/>
              <a:buChar char="•"/>
            </a:pPr>
            <a:r>
              <a:rPr lang="en-US" spc="300" sz="3000">
                <a:solidFill>
                  <a:srgbClr val="202020"/>
                </a:solidFill>
                <a:latin typeface="Montserrat Classic Bold"/>
              </a:rPr>
              <a:t>DIGITALIZAÇÃO DA OPERAÇÃO</a:t>
            </a:r>
            <a:r>
              <a:rPr lang="en-US" spc="300" sz="3000">
                <a:solidFill>
                  <a:srgbClr val="202020"/>
                </a:solidFill>
                <a:latin typeface="Montserrat Classic"/>
              </a:rPr>
              <a:t> </a:t>
            </a:r>
          </a:p>
          <a:p>
            <a:pPr>
              <a:lnSpc>
                <a:spcPts val="4200"/>
              </a:lnSpc>
            </a:pPr>
          </a:p>
          <a:p>
            <a:pPr>
              <a:lnSpc>
                <a:spcPts val="4200"/>
              </a:lnSpc>
            </a:pPr>
            <a:r>
              <a:rPr lang="en-US" spc="300" sz="3000">
                <a:solidFill>
                  <a:srgbClr val="202020"/>
                </a:solidFill>
                <a:latin typeface="Montserrat Classic"/>
              </a:rPr>
              <a:t>TODA A OPERAÇÃO ACEDIDA EM QUALQUER LUGAR E DISPOSITIVO, DESDE O PC AO SMARTPHONE, COM OTIMIZAÇÃO E AGILIZAÇÃO DE PROCESSOS.</a:t>
            </a:r>
          </a:p>
        </p:txBody>
      </p:sp>
      <p:pic>
        <p:nvPicPr>
          <p:cNvPr name="Picture 10" id="10"/>
          <p:cNvPicPr>
            <a:picLocks noChangeAspect="true"/>
          </p:cNvPicPr>
          <p:nvPr/>
        </p:nvPicPr>
        <p:blipFill>
          <a:blip r:embed="rId2"/>
          <a:srcRect l="0" t="0" r="0" b="0"/>
          <a:stretch>
            <a:fillRect/>
          </a:stretch>
        </p:blipFill>
        <p:spPr>
          <a:xfrm flipH="false" flipV="false" rot="0">
            <a:off x="12133088" y="790953"/>
            <a:ext cx="5278004" cy="4009647"/>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691917" y="-552450"/>
            <a:ext cx="7620000" cy="11391900"/>
          </a:xfrm>
          <a:prstGeom prst="rect">
            <a:avLst/>
          </a:prstGeom>
          <a:solidFill>
            <a:srgbClr val="FF4343"/>
          </a:solidFill>
        </p:spPr>
      </p:sp>
      <p:grpSp>
        <p:nvGrpSpPr>
          <p:cNvPr name="Group 3" id="3"/>
          <p:cNvGrpSpPr/>
          <p:nvPr/>
        </p:nvGrpSpPr>
        <p:grpSpPr>
          <a:xfrm rot="0">
            <a:off x="2502984" y="339426"/>
            <a:ext cx="5595058" cy="10095872"/>
            <a:chOff x="0" y="0"/>
            <a:chExt cx="7460077" cy="13461163"/>
          </a:xfrm>
        </p:grpSpPr>
        <p:sp>
          <p:nvSpPr>
            <p:cNvPr name="TextBox 4" id="4"/>
            <p:cNvSpPr txBox="true"/>
            <p:nvPr/>
          </p:nvSpPr>
          <p:spPr>
            <a:xfrm rot="0">
              <a:off x="0" y="0"/>
              <a:ext cx="7460077" cy="685800"/>
            </a:xfrm>
            <a:prstGeom prst="rect">
              <a:avLst/>
            </a:prstGeom>
          </p:spPr>
          <p:txBody>
            <a:bodyPr anchor="t" rtlCol="false" tIns="0" lIns="0" bIns="0" rIns="0">
              <a:spAutoFit/>
            </a:bodyPr>
            <a:lstStyle/>
            <a:p>
              <a:pPr>
                <a:lnSpc>
                  <a:spcPts val="4079"/>
                </a:lnSpc>
              </a:pPr>
              <a:r>
                <a:rPr lang="en-US" spc="135" sz="3400">
                  <a:solidFill>
                    <a:srgbClr val="202020"/>
                  </a:solidFill>
                  <a:latin typeface="Montserrat Classic Bold"/>
                </a:rPr>
                <a:t>Módulo Contabilidade</a:t>
              </a:r>
              <a:r>
                <a:rPr lang="en-US" spc="48" sz="3400">
                  <a:solidFill>
                    <a:srgbClr val="202020"/>
                  </a:solidFill>
                  <a:latin typeface="Arimo Bold"/>
                </a:rPr>
                <a:t> </a:t>
              </a:r>
            </a:p>
          </p:txBody>
        </p:sp>
        <p:sp>
          <p:nvSpPr>
            <p:cNvPr name="TextBox 5" id="5"/>
            <p:cNvSpPr txBox="true"/>
            <p:nvPr/>
          </p:nvSpPr>
          <p:spPr>
            <a:xfrm rot="0">
              <a:off x="0" y="1357639"/>
              <a:ext cx="7460077" cy="12029863"/>
            </a:xfrm>
            <a:prstGeom prst="rect">
              <a:avLst/>
            </a:prstGeom>
          </p:spPr>
          <p:txBody>
            <a:bodyPr anchor="t" rtlCol="false" tIns="0" lIns="0" bIns="0" rIns="0">
              <a:spAutoFit/>
            </a:bodyPr>
            <a:lstStyle/>
            <a:p>
              <a:pPr marL="588327" indent="-294163" lvl="1">
                <a:lnSpc>
                  <a:spcPts val="3814"/>
                </a:lnSpc>
                <a:buFont typeface="Arial"/>
                <a:buChar char="•"/>
              </a:pPr>
              <a:r>
                <a:rPr lang="en-US" spc="24" sz="2724">
                  <a:solidFill>
                    <a:srgbClr val="202020"/>
                  </a:solidFill>
                  <a:latin typeface="Arimo"/>
                </a:rPr>
                <a:t>Contabilidade ge</a:t>
              </a:r>
              <a:r>
                <a:rPr lang="en-US" spc="54" sz="2724">
                  <a:solidFill>
                    <a:srgbClr val="202020"/>
                  </a:solidFill>
                  <a:latin typeface="Montserrat Light"/>
                </a:rPr>
                <a:t>ral e analítica da sua empresa</a:t>
              </a:r>
            </a:p>
            <a:p>
              <a:pPr>
                <a:lnSpc>
                  <a:spcPts val="3814"/>
                </a:lnSpc>
              </a:pPr>
            </a:p>
            <a:p>
              <a:pPr marL="588327" indent="-294163" lvl="1">
                <a:lnSpc>
                  <a:spcPts val="3814"/>
                </a:lnSpc>
                <a:buFont typeface="Arial"/>
                <a:buChar char="•"/>
              </a:pPr>
              <a:r>
                <a:rPr lang="en-US" spc="54" sz="2724">
                  <a:solidFill>
                    <a:srgbClr val="202020"/>
                  </a:solidFill>
                  <a:latin typeface="Montserrat Light"/>
                </a:rPr>
                <a:t>Mapas de gestão com parâmetros personalizáveis por cada utilizador por ano de contabilidade;</a:t>
              </a:r>
            </a:p>
            <a:p>
              <a:pPr>
                <a:lnSpc>
                  <a:spcPts val="3814"/>
                </a:lnSpc>
              </a:pPr>
            </a:p>
            <a:p>
              <a:pPr marL="588327" indent="-294163" lvl="1">
                <a:lnSpc>
                  <a:spcPts val="3814"/>
                </a:lnSpc>
                <a:buFont typeface="Arial"/>
                <a:buChar char="•"/>
              </a:pPr>
              <a:r>
                <a:rPr lang="en-US" spc="54" sz="2724">
                  <a:solidFill>
                    <a:srgbClr val="202020"/>
                  </a:solidFill>
                  <a:latin typeface="Montserrat Light"/>
                </a:rPr>
                <a:t>Apuramento automático do IVA, Imposto de Selo, </a:t>
              </a:r>
            </a:p>
            <a:p>
              <a:pPr>
                <a:lnSpc>
                  <a:spcPts val="3814"/>
                </a:lnSpc>
              </a:pPr>
            </a:p>
            <a:p>
              <a:pPr marL="588327" indent="-294163" lvl="1">
                <a:lnSpc>
                  <a:spcPts val="3814"/>
                </a:lnSpc>
                <a:buFont typeface="Arial"/>
                <a:buChar char="•"/>
              </a:pPr>
              <a:r>
                <a:rPr lang="en-US" spc="54" sz="2724">
                  <a:solidFill>
                    <a:srgbClr val="202020"/>
                  </a:solidFill>
                  <a:latin typeface="Montserrat Light"/>
                </a:rPr>
                <a:t>Produção do Ficheiro de Auditoria Fiscal Normalizado </a:t>
              </a:r>
            </a:p>
            <a:p>
              <a:pPr>
                <a:lnSpc>
                  <a:spcPts val="3814"/>
                </a:lnSpc>
              </a:pPr>
            </a:p>
            <a:p>
              <a:pPr marL="588328" indent="-294164" lvl="1">
                <a:lnSpc>
                  <a:spcPts val="3815"/>
                </a:lnSpc>
                <a:buFont typeface="Arial"/>
                <a:buChar char="•"/>
              </a:pPr>
              <a:r>
                <a:rPr lang="en-US" spc="54" sz="2725">
                  <a:solidFill>
                    <a:srgbClr val="202020"/>
                  </a:solidFill>
                  <a:latin typeface="Montserrat Light"/>
                </a:rPr>
                <a:t>Importação automática de Mapas de Gestão atualizados.</a:t>
              </a:r>
            </a:p>
            <a:p>
              <a:pPr>
                <a:lnSpc>
                  <a:spcPts val="3814"/>
                </a:lnSpc>
              </a:pPr>
            </a:p>
          </p:txBody>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57361" y="7563405"/>
            <a:ext cx="3276045" cy="3276045"/>
          </a:xfrm>
          <a:prstGeom prst="rect">
            <a:avLst/>
          </a:prstGeom>
        </p:spPr>
      </p:pic>
      <p:sp>
        <p:nvSpPr>
          <p:cNvPr name="AutoShape 7" id="7"/>
          <p:cNvSpPr/>
          <p:nvPr/>
        </p:nvSpPr>
        <p:spPr>
          <a:xfrm rot="0">
            <a:off x="17630775" y="2490788"/>
            <a:ext cx="38100" cy="8229600"/>
          </a:xfrm>
          <a:prstGeom prst="rect">
            <a:avLst/>
          </a:prstGeom>
          <a:solidFill>
            <a:srgbClr val="202020"/>
          </a:solidFill>
        </p:spPr>
      </p:sp>
      <p:grpSp>
        <p:nvGrpSpPr>
          <p:cNvPr name="Group 8" id="8"/>
          <p:cNvGrpSpPr/>
          <p:nvPr/>
        </p:nvGrpSpPr>
        <p:grpSpPr>
          <a:xfrm rot="5400000">
            <a:off x="16410063" y="-526169"/>
            <a:ext cx="2517623" cy="2681003"/>
            <a:chOff x="0" y="0"/>
            <a:chExt cx="3356831" cy="3574671"/>
          </a:xfrm>
        </p:grpSpPr>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0"/>
              <a:ext cx="3356831" cy="1020729"/>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1271591"/>
              <a:ext cx="3356831" cy="1020729"/>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2553942"/>
              <a:ext cx="3356831" cy="1020729"/>
            </a:xfrm>
            <a:prstGeom prst="rect">
              <a:avLst/>
            </a:prstGeom>
          </p:spPr>
        </p:pic>
      </p:grpSp>
      <p:pic>
        <p:nvPicPr>
          <p:cNvPr name="Picture 12" id="12"/>
          <p:cNvPicPr>
            <a:picLocks noChangeAspect="true"/>
          </p:cNvPicPr>
          <p:nvPr>
            <a:videoFile r:link="rId7"/>
          </p:nvPr>
        </p:nvPicPr>
        <p:blipFill>
          <a:blip r:embed="rId6"/>
          <a:stretch>
            <a:fillRect/>
          </a:stretch>
        </p:blipFill>
        <p:spPr>
          <a:xfrm rot="0">
            <a:off x="9540176" y="2910135"/>
            <a:ext cx="7940855" cy="4466730"/>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877827" y="-552450"/>
            <a:ext cx="7620000" cy="11391900"/>
          </a:xfrm>
          <a:prstGeom prst="rect">
            <a:avLst/>
          </a:prstGeom>
          <a:solidFill>
            <a:srgbClr val="FF4343"/>
          </a:solidFill>
        </p:spPr>
      </p:sp>
      <p:grpSp>
        <p:nvGrpSpPr>
          <p:cNvPr name="Group 3" id="3"/>
          <p:cNvGrpSpPr/>
          <p:nvPr/>
        </p:nvGrpSpPr>
        <p:grpSpPr>
          <a:xfrm rot="0">
            <a:off x="2502984" y="339426"/>
            <a:ext cx="5595058" cy="10095872"/>
            <a:chOff x="0" y="0"/>
            <a:chExt cx="7460077" cy="13461163"/>
          </a:xfrm>
        </p:grpSpPr>
        <p:sp>
          <p:nvSpPr>
            <p:cNvPr name="TextBox 4" id="4"/>
            <p:cNvSpPr txBox="true"/>
            <p:nvPr/>
          </p:nvSpPr>
          <p:spPr>
            <a:xfrm rot="0">
              <a:off x="0" y="0"/>
              <a:ext cx="7460077" cy="685800"/>
            </a:xfrm>
            <a:prstGeom prst="rect">
              <a:avLst/>
            </a:prstGeom>
          </p:spPr>
          <p:txBody>
            <a:bodyPr anchor="t" rtlCol="false" tIns="0" lIns="0" bIns="0" rIns="0">
              <a:spAutoFit/>
            </a:bodyPr>
            <a:lstStyle/>
            <a:p>
              <a:pPr>
                <a:lnSpc>
                  <a:spcPts val="4079"/>
                </a:lnSpc>
              </a:pPr>
              <a:r>
                <a:rPr lang="en-US" spc="135" sz="3400">
                  <a:solidFill>
                    <a:srgbClr val="202020"/>
                  </a:solidFill>
                  <a:latin typeface="Montserrat Classic Bold"/>
                </a:rPr>
                <a:t>Módulo Faturação</a:t>
              </a:r>
            </a:p>
          </p:txBody>
        </p:sp>
        <p:sp>
          <p:nvSpPr>
            <p:cNvPr name="TextBox 5" id="5"/>
            <p:cNvSpPr txBox="true"/>
            <p:nvPr/>
          </p:nvSpPr>
          <p:spPr>
            <a:xfrm rot="0">
              <a:off x="0" y="1357639"/>
              <a:ext cx="7460077" cy="12029863"/>
            </a:xfrm>
            <a:prstGeom prst="rect">
              <a:avLst/>
            </a:prstGeom>
          </p:spPr>
          <p:txBody>
            <a:bodyPr anchor="t" rtlCol="false" tIns="0" lIns="0" bIns="0" rIns="0">
              <a:spAutoFit/>
            </a:bodyPr>
            <a:lstStyle/>
            <a:p>
              <a:pPr marL="588327" indent="-294163" lvl="1">
                <a:lnSpc>
                  <a:spcPts val="3814"/>
                </a:lnSpc>
                <a:buFont typeface="Arial"/>
                <a:buChar char="•"/>
              </a:pPr>
              <a:r>
                <a:rPr lang="en-US" spc="54" sz="2724">
                  <a:solidFill>
                    <a:srgbClr val="202020"/>
                  </a:solidFill>
                  <a:latin typeface="Montserrat Light"/>
                </a:rPr>
                <a:t>Controlo das áreas de clientes e vendas;</a:t>
              </a:r>
            </a:p>
            <a:p>
              <a:pPr>
                <a:lnSpc>
                  <a:spcPts val="3814"/>
                </a:lnSpc>
              </a:pPr>
            </a:p>
            <a:p>
              <a:pPr marL="588327" indent="-294163" lvl="1">
                <a:lnSpc>
                  <a:spcPts val="3814"/>
                </a:lnSpc>
                <a:buFont typeface="Arial"/>
                <a:buChar char="•"/>
              </a:pPr>
              <a:r>
                <a:rPr lang="en-US" spc="24" sz="2724">
                  <a:solidFill>
                    <a:srgbClr val="202020"/>
                  </a:solidFill>
                  <a:latin typeface="Arimo"/>
                </a:rPr>
                <a:t>Gestão completa de contas correntes e recibos;</a:t>
              </a:r>
            </a:p>
            <a:p>
              <a:pPr>
                <a:lnSpc>
                  <a:spcPts val="3814"/>
                </a:lnSpc>
              </a:pPr>
            </a:p>
            <a:p>
              <a:pPr marL="588327" indent="-294163" lvl="1">
                <a:lnSpc>
                  <a:spcPts val="3814"/>
                </a:lnSpc>
                <a:buFont typeface="Arial"/>
                <a:buChar char="•"/>
              </a:pPr>
              <a:r>
                <a:rPr lang="en-US" spc="24" sz="2724">
                  <a:solidFill>
                    <a:srgbClr val="202020"/>
                  </a:solidFill>
                  <a:latin typeface="Arimo"/>
                </a:rPr>
                <a:t>Emissão de diversos documentos de faturação</a:t>
              </a:r>
            </a:p>
            <a:p>
              <a:pPr marL="588327" indent="-294163" lvl="1">
                <a:lnSpc>
                  <a:spcPts val="3814"/>
                </a:lnSpc>
                <a:buFont typeface="Arial"/>
                <a:buChar char="•"/>
              </a:pPr>
            </a:p>
            <a:p>
              <a:pPr marL="588327" indent="-294163" lvl="1">
                <a:lnSpc>
                  <a:spcPts val="3814"/>
                </a:lnSpc>
                <a:buFont typeface="Arial"/>
                <a:buChar char="•"/>
              </a:pPr>
              <a:r>
                <a:rPr lang="en-US" spc="24" sz="2724">
                  <a:solidFill>
                    <a:srgbClr val="202020"/>
                  </a:solidFill>
                  <a:latin typeface="Arimo"/>
                </a:rPr>
                <a:t>Definição de promoções e campanhas de produtos ou famílias de produtos</a:t>
              </a:r>
            </a:p>
            <a:p>
              <a:pPr>
                <a:lnSpc>
                  <a:spcPts val="3814"/>
                </a:lnSpc>
              </a:pPr>
            </a:p>
            <a:p>
              <a:pPr marL="588327" indent="-294163" lvl="1">
                <a:lnSpc>
                  <a:spcPts val="3814"/>
                </a:lnSpc>
                <a:buFont typeface="Arial"/>
                <a:buChar char="•"/>
              </a:pPr>
              <a:r>
                <a:rPr lang="en-US" spc="24" sz="2724">
                  <a:solidFill>
                    <a:srgbClr val="202020"/>
                  </a:solidFill>
                  <a:latin typeface="Arimo"/>
                </a:rPr>
                <a:t>Produção e emissão de diversos ficheiros de comunicação com a Autoridade Tributária.</a:t>
              </a:r>
            </a:p>
            <a:p>
              <a:pPr>
                <a:lnSpc>
                  <a:spcPts val="3815"/>
                </a:lnSpc>
              </a:pPr>
            </a:p>
            <a:p>
              <a:pPr>
                <a:lnSpc>
                  <a:spcPts val="3814"/>
                </a:lnSpc>
              </a:pPr>
            </a:p>
          </p:txBody>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57361" y="7563405"/>
            <a:ext cx="3276045" cy="3276045"/>
          </a:xfrm>
          <a:prstGeom prst="rect">
            <a:avLst/>
          </a:prstGeom>
        </p:spPr>
      </p:pic>
      <p:sp>
        <p:nvSpPr>
          <p:cNvPr name="AutoShape 7" id="7"/>
          <p:cNvSpPr/>
          <p:nvPr/>
        </p:nvSpPr>
        <p:spPr>
          <a:xfrm rot="0">
            <a:off x="17630775" y="2490788"/>
            <a:ext cx="38100" cy="8229600"/>
          </a:xfrm>
          <a:prstGeom prst="rect">
            <a:avLst/>
          </a:prstGeom>
          <a:solidFill>
            <a:srgbClr val="202020"/>
          </a:solidFill>
        </p:spPr>
      </p:sp>
      <p:grpSp>
        <p:nvGrpSpPr>
          <p:cNvPr name="Group 8" id="8"/>
          <p:cNvGrpSpPr/>
          <p:nvPr/>
        </p:nvGrpSpPr>
        <p:grpSpPr>
          <a:xfrm rot="5400000">
            <a:off x="16410063" y="-526169"/>
            <a:ext cx="2517623" cy="2681003"/>
            <a:chOff x="0" y="0"/>
            <a:chExt cx="3356831" cy="3574671"/>
          </a:xfrm>
        </p:grpSpPr>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0"/>
              <a:ext cx="3356831" cy="1020729"/>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1271591"/>
              <a:ext cx="3356831" cy="1020729"/>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2553942"/>
              <a:ext cx="3356831" cy="1020729"/>
            </a:xfrm>
            <a:prstGeom prst="rect">
              <a:avLst/>
            </a:prstGeom>
          </p:spPr>
        </p:pic>
      </p:grpSp>
      <p:pic>
        <p:nvPicPr>
          <p:cNvPr name="Picture 12" id="12"/>
          <p:cNvPicPr>
            <a:picLocks noChangeAspect="true"/>
          </p:cNvPicPr>
          <p:nvPr>
            <a:videoFile r:link="rId7"/>
          </p:nvPr>
        </p:nvPicPr>
        <p:blipFill>
          <a:blip r:embed="rId6"/>
          <a:stretch>
            <a:fillRect/>
          </a:stretch>
        </p:blipFill>
        <p:spPr>
          <a:xfrm rot="0">
            <a:off x="9679977" y="3166598"/>
            <a:ext cx="7816547" cy="4396807"/>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877827" y="-552450"/>
            <a:ext cx="7620000" cy="11391900"/>
          </a:xfrm>
          <a:prstGeom prst="rect">
            <a:avLst/>
          </a:prstGeom>
          <a:solidFill>
            <a:srgbClr val="FF4343"/>
          </a:solidFill>
        </p:spPr>
      </p:sp>
      <p:grpSp>
        <p:nvGrpSpPr>
          <p:cNvPr name="Group 3" id="3"/>
          <p:cNvGrpSpPr/>
          <p:nvPr/>
        </p:nvGrpSpPr>
        <p:grpSpPr>
          <a:xfrm rot="0">
            <a:off x="2502984" y="339426"/>
            <a:ext cx="5595058" cy="10095872"/>
            <a:chOff x="0" y="0"/>
            <a:chExt cx="7460077" cy="13461163"/>
          </a:xfrm>
        </p:grpSpPr>
        <p:sp>
          <p:nvSpPr>
            <p:cNvPr name="TextBox 4" id="4"/>
            <p:cNvSpPr txBox="true"/>
            <p:nvPr/>
          </p:nvSpPr>
          <p:spPr>
            <a:xfrm rot="0">
              <a:off x="0" y="0"/>
              <a:ext cx="7460077" cy="685800"/>
            </a:xfrm>
            <a:prstGeom prst="rect">
              <a:avLst/>
            </a:prstGeom>
          </p:spPr>
          <p:txBody>
            <a:bodyPr anchor="t" rtlCol="false" tIns="0" lIns="0" bIns="0" rIns="0">
              <a:spAutoFit/>
            </a:bodyPr>
            <a:lstStyle/>
            <a:p>
              <a:pPr>
                <a:lnSpc>
                  <a:spcPts val="4079"/>
                </a:lnSpc>
              </a:pPr>
              <a:r>
                <a:rPr lang="en-US" spc="135" sz="3400">
                  <a:solidFill>
                    <a:srgbClr val="202020"/>
                  </a:solidFill>
                  <a:latin typeface="Montserrat Classic Bold"/>
                </a:rPr>
                <a:t>Módulo Logística</a:t>
              </a:r>
            </a:p>
          </p:txBody>
        </p:sp>
        <p:sp>
          <p:nvSpPr>
            <p:cNvPr name="TextBox 5" id="5"/>
            <p:cNvSpPr txBox="true"/>
            <p:nvPr/>
          </p:nvSpPr>
          <p:spPr>
            <a:xfrm rot="0">
              <a:off x="0" y="1357639"/>
              <a:ext cx="7460077" cy="12029863"/>
            </a:xfrm>
            <a:prstGeom prst="rect">
              <a:avLst/>
            </a:prstGeom>
          </p:spPr>
          <p:txBody>
            <a:bodyPr anchor="t" rtlCol="false" tIns="0" lIns="0" bIns="0" rIns="0">
              <a:spAutoFit/>
            </a:bodyPr>
            <a:lstStyle/>
            <a:p>
              <a:pPr marL="588327" indent="-294163" lvl="1">
                <a:lnSpc>
                  <a:spcPts val="3814"/>
                </a:lnSpc>
                <a:buFont typeface="Arial"/>
                <a:buChar char="•"/>
              </a:pPr>
              <a:r>
                <a:rPr lang="en-US" spc="54" sz="2724">
                  <a:solidFill>
                    <a:srgbClr val="202020"/>
                  </a:solidFill>
                  <a:latin typeface="Montserrat Light"/>
                </a:rPr>
                <a:t>Controlo das áreas de clientes e vendas;</a:t>
              </a:r>
            </a:p>
            <a:p>
              <a:pPr>
                <a:lnSpc>
                  <a:spcPts val="3814"/>
                </a:lnSpc>
              </a:pPr>
            </a:p>
            <a:p>
              <a:pPr marL="588327" indent="-294163" lvl="1">
                <a:lnSpc>
                  <a:spcPts val="3814"/>
                </a:lnSpc>
                <a:buFont typeface="Arial"/>
                <a:buChar char="•"/>
              </a:pPr>
              <a:r>
                <a:rPr lang="en-US" spc="24" sz="2724">
                  <a:solidFill>
                    <a:srgbClr val="202020"/>
                  </a:solidFill>
                  <a:latin typeface="Arimo"/>
                </a:rPr>
                <a:t>Gestão completa de contas correntes e recibos;</a:t>
              </a:r>
            </a:p>
            <a:p>
              <a:pPr>
                <a:lnSpc>
                  <a:spcPts val="3814"/>
                </a:lnSpc>
              </a:pPr>
            </a:p>
            <a:p>
              <a:pPr marL="588327" indent="-294163" lvl="1">
                <a:lnSpc>
                  <a:spcPts val="3814"/>
                </a:lnSpc>
                <a:buFont typeface="Arial"/>
                <a:buChar char="•"/>
              </a:pPr>
              <a:r>
                <a:rPr lang="en-US" spc="24" sz="2724">
                  <a:solidFill>
                    <a:srgbClr val="202020"/>
                  </a:solidFill>
                  <a:latin typeface="Arimo"/>
                </a:rPr>
                <a:t>Emissão de diversos documentos de faturação</a:t>
              </a:r>
            </a:p>
            <a:p>
              <a:pPr marL="588327" indent="-294163" lvl="1">
                <a:lnSpc>
                  <a:spcPts val="3814"/>
                </a:lnSpc>
                <a:buFont typeface="Arial"/>
                <a:buChar char="•"/>
              </a:pPr>
            </a:p>
            <a:p>
              <a:pPr marL="588327" indent="-294163" lvl="1">
                <a:lnSpc>
                  <a:spcPts val="3814"/>
                </a:lnSpc>
                <a:buFont typeface="Arial"/>
                <a:buChar char="•"/>
              </a:pPr>
              <a:r>
                <a:rPr lang="en-US" spc="24" sz="2724">
                  <a:solidFill>
                    <a:srgbClr val="202020"/>
                  </a:solidFill>
                  <a:latin typeface="Arimo"/>
                </a:rPr>
                <a:t>Definição de promoções e campanhas de produtos ou famílias de produtos</a:t>
              </a:r>
            </a:p>
            <a:p>
              <a:pPr>
                <a:lnSpc>
                  <a:spcPts val="3814"/>
                </a:lnSpc>
              </a:pPr>
            </a:p>
            <a:p>
              <a:pPr marL="588327" indent="-294163" lvl="1">
                <a:lnSpc>
                  <a:spcPts val="3814"/>
                </a:lnSpc>
                <a:buFont typeface="Arial"/>
                <a:buChar char="•"/>
              </a:pPr>
              <a:r>
                <a:rPr lang="en-US" spc="24" sz="2724">
                  <a:solidFill>
                    <a:srgbClr val="202020"/>
                  </a:solidFill>
                  <a:latin typeface="Arimo"/>
                </a:rPr>
                <a:t>Produção e emissão de diversos ficheiros de comunicação com a Autoridade Tributária.</a:t>
              </a:r>
            </a:p>
            <a:p>
              <a:pPr>
                <a:lnSpc>
                  <a:spcPts val="3815"/>
                </a:lnSpc>
              </a:pPr>
            </a:p>
            <a:p>
              <a:pPr>
                <a:lnSpc>
                  <a:spcPts val="3814"/>
                </a:lnSpc>
              </a:pPr>
            </a:p>
          </p:txBody>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57361" y="7563405"/>
            <a:ext cx="3276045" cy="3276045"/>
          </a:xfrm>
          <a:prstGeom prst="rect">
            <a:avLst/>
          </a:prstGeom>
        </p:spPr>
      </p:pic>
      <p:sp>
        <p:nvSpPr>
          <p:cNvPr name="AutoShape 7" id="7"/>
          <p:cNvSpPr/>
          <p:nvPr/>
        </p:nvSpPr>
        <p:spPr>
          <a:xfrm rot="0">
            <a:off x="17630775" y="2490788"/>
            <a:ext cx="38100" cy="8229600"/>
          </a:xfrm>
          <a:prstGeom prst="rect">
            <a:avLst/>
          </a:prstGeom>
          <a:solidFill>
            <a:srgbClr val="202020"/>
          </a:solidFill>
        </p:spPr>
      </p:sp>
      <p:grpSp>
        <p:nvGrpSpPr>
          <p:cNvPr name="Group 8" id="8"/>
          <p:cNvGrpSpPr/>
          <p:nvPr/>
        </p:nvGrpSpPr>
        <p:grpSpPr>
          <a:xfrm rot="5400000">
            <a:off x="16410063" y="-526169"/>
            <a:ext cx="2517623" cy="2681003"/>
            <a:chOff x="0" y="0"/>
            <a:chExt cx="3356831" cy="3574671"/>
          </a:xfrm>
        </p:grpSpPr>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0"/>
              <a:ext cx="3356831" cy="1020729"/>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1271591"/>
              <a:ext cx="3356831" cy="1020729"/>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2553942"/>
              <a:ext cx="3356831" cy="1020729"/>
            </a:xfrm>
            <a:prstGeom prst="rect">
              <a:avLst/>
            </a:prstGeom>
          </p:spPr>
        </p:pic>
      </p:grpSp>
      <p:pic>
        <p:nvPicPr>
          <p:cNvPr name="Picture 12" id="12"/>
          <p:cNvPicPr>
            <a:picLocks noChangeAspect="true"/>
          </p:cNvPicPr>
          <p:nvPr>
            <a:videoFile r:link="rId7"/>
          </p:nvPr>
        </p:nvPicPr>
        <p:blipFill>
          <a:blip r:embed="rId6"/>
          <a:stretch>
            <a:fillRect/>
          </a:stretch>
        </p:blipFill>
        <p:spPr>
          <a:xfrm rot="0">
            <a:off x="9794944" y="3298170"/>
            <a:ext cx="7582641" cy="4265235"/>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2743200" y="2552700"/>
            <a:ext cx="38100" cy="8229600"/>
          </a:xfrm>
          <a:prstGeom prst="rect">
            <a:avLst/>
          </a:prstGeom>
          <a:solidFill>
            <a:srgbClr val="202020"/>
          </a:solidFill>
        </p:spPr>
      </p:sp>
      <p:sp>
        <p:nvSpPr>
          <p:cNvPr name="AutoShape 3" id="3"/>
          <p:cNvSpPr/>
          <p:nvPr/>
        </p:nvSpPr>
        <p:spPr>
          <a:xfrm rot="0">
            <a:off x="1028700" y="-1141095"/>
            <a:ext cx="3429000" cy="8839200"/>
          </a:xfrm>
          <a:prstGeom prst="rect">
            <a:avLst/>
          </a:prstGeom>
          <a:solidFill>
            <a:srgbClr val="FF4343"/>
          </a:solidFill>
        </p:spPr>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22379" y="2832526"/>
            <a:ext cx="4865579" cy="4865579"/>
          </a:xfrm>
          <a:prstGeom prst="rect">
            <a:avLst/>
          </a:prstGeom>
        </p:spPr>
      </p:pic>
      <p:grpSp>
        <p:nvGrpSpPr>
          <p:cNvPr name="Group 5" id="5"/>
          <p:cNvGrpSpPr/>
          <p:nvPr/>
        </p:nvGrpSpPr>
        <p:grpSpPr>
          <a:xfrm rot="5400000">
            <a:off x="16612927" y="8569981"/>
            <a:ext cx="1292746" cy="1376638"/>
            <a:chOff x="0" y="0"/>
            <a:chExt cx="1723661" cy="1835518"/>
          </a:xfrm>
        </p:grpSpPr>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0"/>
              <a:ext cx="1723661" cy="524123"/>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652935"/>
              <a:ext cx="1723661" cy="524123"/>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1311395"/>
              <a:ext cx="1723661" cy="524123"/>
            </a:xfrm>
            <a:prstGeom prst="rect">
              <a:avLst/>
            </a:prstGeom>
          </p:spPr>
        </p:pic>
      </p:grpSp>
      <p:pic>
        <p:nvPicPr>
          <p:cNvPr name="Picture 9" id="9"/>
          <p:cNvPicPr>
            <a:picLocks noChangeAspect="true"/>
          </p:cNvPicPr>
          <p:nvPr/>
        </p:nvPicPr>
        <p:blipFill>
          <a:blip r:embed="rId6"/>
          <a:srcRect l="0" t="0" r="0" b="0"/>
          <a:stretch>
            <a:fillRect/>
          </a:stretch>
        </p:blipFill>
        <p:spPr>
          <a:xfrm flipH="false" flipV="false" rot="0">
            <a:off x="13067434" y="667565"/>
            <a:ext cx="4680873" cy="1169227"/>
          </a:xfrm>
          <a:prstGeom prst="rect">
            <a:avLst/>
          </a:prstGeom>
        </p:spPr>
      </p:pic>
      <p:sp>
        <p:nvSpPr>
          <p:cNvPr name="TextBox 10" id="10"/>
          <p:cNvSpPr txBox="true"/>
          <p:nvPr/>
        </p:nvSpPr>
        <p:spPr>
          <a:xfrm rot="0">
            <a:off x="3548942" y="1181100"/>
            <a:ext cx="9138355" cy="1149350"/>
          </a:xfrm>
          <a:prstGeom prst="rect">
            <a:avLst/>
          </a:prstGeom>
        </p:spPr>
        <p:txBody>
          <a:bodyPr anchor="t" rtlCol="false" tIns="0" lIns="0" bIns="0" rIns="0">
            <a:spAutoFit/>
          </a:bodyPr>
          <a:lstStyle/>
          <a:p>
            <a:pPr>
              <a:lnSpc>
                <a:spcPts val="8800"/>
              </a:lnSpc>
            </a:pPr>
            <a:r>
              <a:rPr lang="en-US" spc="72" sz="8000">
                <a:solidFill>
                  <a:srgbClr val="202020"/>
                </a:solidFill>
                <a:latin typeface="Montserrat Classic Bold"/>
              </a:rPr>
              <a:t>ÍNDICE</a:t>
            </a:r>
          </a:p>
        </p:txBody>
      </p:sp>
      <p:sp>
        <p:nvSpPr>
          <p:cNvPr name="TextBox 11" id="11"/>
          <p:cNvSpPr txBox="true"/>
          <p:nvPr/>
        </p:nvSpPr>
        <p:spPr>
          <a:xfrm rot="0">
            <a:off x="5788431" y="6123362"/>
            <a:ext cx="10103042" cy="4929505"/>
          </a:xfrm>
          <a:prstGeom prst="rect">
            <a:avLst/>
          </a:prstGeom>
        </p:spPr>
        <p:txBody>
          <a:bodyPr anchor="t" rtlCol="false" tIns="0" lIns="0" bIns="0" rIns="0">
            <a:spAutoFit/>
          </a:bodyPr>
          <a:lstStyle/>
          <a:p>
            <a:pPr marL="604519" indent="-302260" lvl="1">
              <a:lnSpc>
                <a:spcPts val="3919"/>
              </a:lnSpc>
              <a:buFont typeface="Arial"/>
              <a:buChar char="•"/>
            </a:pPr>
            <a:r>
              <a:rPr lang="en-US" spc="55" sz="2799">
                <a:solidFill>
                  <a:srgbClr val="202020"/>
                </a:solidFill>
                <a:latin typeface="Montserrat Light"/>
              </a:rPr>
              <a:t>Introdução ao Software PHC</a:t>
            </a:r>
          </a:p>
          <a:p>
            <a:pPr marL="604519" indent="-302260" lvl="1">
              <a:lnSpc>
                <a:spcPts val="3919"/>
              </a:lnSpc>
              <a:buFont typeface="Arial"/>
              <a:buChar char="•"/>
            </a:pPr>
            <a:r>
              <a:rPr lang="en-US" spc="55" sz="2799">
                <a:solidFill>
                  <a:srgbClr val="202020"/>
                </a:solidFill>
                <a:latin typeface="Montserrat Light"/>
              </a:rPr>
              <a:t>Vantagens e Características do Software PHC</a:t>
            </a:r>
          </a:p>
          <a:p>
            <a:pPr marL="604519" indent="-302260" lvl="1">
              <a:lnSpc>
                <a:spcPts val="3919"/>
              </a:lnSpc>
              <a:buFont typeface="Arial"/>
              <a:buChar char="•"/>
            </a:pPr>
            <a:r>
              <a:rPr lang="en-US" spc="55" sz="2799">
                <a:solidFill>
                  <a:srgbClr val="202020"/>
                </a:solidFill>
                <a:latin typeface="Montserrat Light"/>
              </a:rPr>
              <a:t>7 benefícios Do Software PHC</a:t>
            </a:r>
          </a:p>
          <a:p>
            <a:pPr marL="604519" indent="-302260" lvl="1">
              <a:lnSpc>
                <a:spcPts val="3919"/>
              </a:lnSpc>
              <a:buFont typeface="Arial"/>
              <a:buChar char="•"/>
            </a:pPr>
            <a:r>
              <a:rPr lang="en-US" spc="55" sz="2799">
                <a:solidFill>
                  <a:srgbClr val="202020"/>
                </a:solidFill>
                <a:latin typeface="Montserrat Light"/>
              </a:rPr>
              <a:t>Gestão 360º do Negócio</a:t>
            </a:r>
          </a:p>
          <a:p>
            <a:pPr marL="604519" indent="-302260" lvl="1">
              <a:lnSpc>
                <a:spcPts val="3919"/>
              </a:lnSpc>
              <a:buFont typeface="Arial"/>
              <a:buChar char="•"/>
            </a:pPr>
            <a:r>
              <a:rPr lang="en-US" spc="55" sz="2799">
                <a:solidFill>
                  <a:srgbClr val="202020"/>
                </a:solidFill>
                <a:latin typeface="Montserrat Light"/>
              </a:rPr>
              <a:t>Módulo</a:t>
            </a:r>
            <a:r>
              <a:rPr lang="en-US" spc="55" sz="2799">
                <a:solidFill>
                  <a:srgbClr val="202020"/>
                </a:solidFill>
                <a:latin typeface="Montserrat Light"/>
              </a:rPr>
              <a:t>s</a:t>
            </a:r>
          </a:p>
          <a:p>
            <a:pPr marL="604519" indent="-302260" lvl="1">
              <a:lnSpc>
                <a:spcPts val="3919"/>
              </a:lnSpc>
              <a:buFont typeface="Arial"/>
              <a:buChar char="•"/>
            </a:pPr>
            <a:r>
              <a:rPr lang="en-US" spc="55" sz="2799">
                <a:solidFill>
                  <a:srgbClr val="202020"/>
                </a:solidFill>
                <a:latin typeface="Montserrat Light"/>
              </a:rPr>
              <a:t>Conclusão</a:t>
            </a:r>
          </a:p>
          <a:p>
            <a:pPr>
              <a:lnSpc>
                <a:spcPts val="3919"/>
              </a:lnSpc>
            </a:pPr>
          </a:p>
          <a:p>
            <a:pPr>
              <a:lnSpc>
                <a:spcPts val="3919"/>
              </a:lnSpc>
            </a:pPr>
          </a:p>
          <a:p>
            <a:pPr>
              <a:lnSpc>
                <a:spcPts val="3919"/>
              </a:lnSpc>
            </a:pPr>
          </a:p>
          <a:p>
            <a:pPr>
              <a:lnSpc>
                <a:spcPts val="3919"/>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16195565" y="2474900"/>
            <a:ext cx="2879383" cy="8383600"/>
          </a:xfrm>
          <a:prstGeom prst="rect">
            <a:avLst/>
          </a:prstGeom>
          <a:solidFill>
            <a:srgbClr val="FF4343"/>
          </a:solidFill>
        </p:spPr>
      </p:sp>
      <p:sp>
        <p:nvSpPr>
          <p:cNvPr name="TextBox 3" id="3"/>
          <p:cNvSpPr txBox="true"/>
          <p:nvPr/>
        </p:nvSpPr>
        <p:spPr>
          <a:xfrm rot="0">
            <a:off x="2486330" y="1943100"/>
            <a:ext cx="7723855" cy="878840"/>
          </a:xfrm>
          <a:prstGeom prst="rect">
            <a:avLst/>
          </a:prstGeom>
        </p:spPr>
        <p:txBody>
          <a:bodyPr anchor="t" rtlCol="false" tIns="0" lIns="0" bIns="0" rIns="0">
            <a:spAutoFit/>
          </a:bodyPr>
          <a:lstStyle/>
          <a:p>
            <a:pPr algn="r">
              <a:lnSpc>
                <a:spcPts val="6820"/>
              </a:lnSpc>
            </a:pPr>
            <a:r>
              <a:rPr lang="en-US" spc="55" sz="6200">
                <a:solidFill>
                  <a:srgbClr val="202020"/>
                </a:solidFill>
                <a:latin typeface="Montserrat Classic Bold"/>
              </a:rPr>
              <a:t>CONCLUSÃO</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620477" y="828366"/>
            <a:ext cx="2503388" cy="2503388"/>
          </a:xfrm>
          <a:prstGeom prst="rect">
            <a:avLst/>
          </a:prstGeom>
        </p:spPr>
      </p:pic>
      <p:sp>
        <p:nvSpPr>
          <p:cNvPr name="AutoShape 5" id="5"/>
          <p:cNvSpPr/>
          <p:nvPr/>
        </p:nvSpPr>
        <p:spPr>
          <a:xfrm rot="0">
            <a:off x="1028700" y="-228600"/>
            <a:ext cx="38100" cy="8229600"/>
          </a:xfrm>
          <a:prstGeom prst="rect">
            <a:avLst/>
          </a:prstGeom>
          <a:solidFill>
            <a:srgbClr val="202020"/>
          </a:solidFill>
        </p:spPr>
      </p:sp>
      <p:grpSp>
        <p:nvGrpSpPr>
          <p:cNvPr name="Group 6" id="6"/>
          <p:cNvGrpSpPr/>
          <p:nvPr/>
        </p:nvGrpSpPr>
        <p:grpSpPr>
          <a:xfrm rot="5400000">
            <a:off x="593147" y="8637839"/>
            <a:ext cx="1165300" cy="1240921"/>
            <a:chOff x="0" y="0"/>
            <a:chExt cx="1553733" cy="1654562"/>
          </a:xfrm>
        </p:grpSpPr>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0"/>
              <a:ext cx="1553733" cy="472452"/>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588565"/>
              <a:ext cx="1553733" cy="472452"/>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1182110"/>
              <a:ext cx="1553733" cy="472452"/>
            </a:xfrm>
            <a:prstGeom prst="rect">
              <a:avLst/>
            </a:prstGeom>
          </p:spPr>
        </p:pic>
      </p:grpSp>
      <p:pic>
        <p:nvPicPr>
          <p:cNvPr name="Picture 10" id="10"/>
          <p:cNvPicPr>
            <a:picLocks noChangeAspect="true"/>
          </p:cNvPicPr>
          <p:nvPr>
            <a:videoFile r:link="rId7"/>
          </p:nvPr>
        </p:nvPicPr>
        <p:blipFill>
          <a:blip r:embed="rId6"/>
          <a:stretch>
            <a:fillRect/>
          </a:stretch>
        </p:blipFill>
        <p:spPr>
          <a:xfrm rot="0">
            <a:off x="3378734" y="3203850"/>
            <a:ext cx="10972800" cy="6172199"/>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691917" y="-552450"/>
            <a:ext cx="7620000" cy="11391900"/>
          </a:xfrm>
          <a:prstGeom prst="rect">
            <a:avLst/>
          </a:prstGeom>
          <a:solidFill>
            <a:srgbClr val="FF4343"/>
          </a:solidFill>
        </p:spPr>
      </p:sp>
      <p:grpSp>
        <p:nvGrpSpPr>
          <p:cNvPr name="Group 3" id="3"/>
          <p:cNvGrpSpPr/>
          <p:nvPr/>
        </p:nvGrpSpPr>
        <p:grpSpPr>
          <a:xfrm rot="0">
            <a:off x="2053700" y="336450"/>
            <a:ext cx="6927418" cy="7714622"/>
            <a:chOff x="0" y="0"/>
            <a:chExt cx="9236557" cy="10286163"/>
          </a:xfrm>
        </p:grpSpPr>
        <p:sp>
          <p:nvSpPr>
            <p:cNvPr name="TextBox 4" id="4"/>
            <p:cNvSpPr txBox="true"/>
            <p:nvPr/>
          </p:nvSpPr>
          <p:spPr>
            <a:xfrm rot="0">
              <a:off x="0" y="0"/>
              <a:ext cx="9236557" cy="685800"/>
            </a:xfrm>
            <a:prstGeom prst="rect">
              <a:avLst/>
            </a:prstGeom>
          </p:spPr>
          <p:txBody>
            <a:bodyPr anchor="t" rtlCol="false" tIns="0" lIns="0" bIns="0" rIns="0">
              <a:spAutoFit/>
            </a:bodyPr>
            <a:lstStyle/>
            <a:p>
              <a:pPr>
                <a:lnSpc>
                  <a:spcPts val="4079"/>
                </a:lnSpc>
              </a:pPr>
              <a:r>
                <a:rPr lang="en-US" spc="135" sz="3400">
                  <a:solidFill>
                    <a:srgbClr val="202020"/>
                  </a:solidFill>
                  <a:latin typeface="Montserrat Classic Bold"/>
                </a:rPr>
                <a:t>Introdução ao Software PHC</a:t>
              </a:r>
            </a:p>
          </p:txBody>
        </p:sp>
        <p:sp>
          <p:nvSpPr>
            <p:cNvPr name="TextBox 5" id="5"/>
            <p:cNvSpPr txBox="true"/>
            <p:nvPr/>
          </p:nvSpPr>
          <p:spPr>
            <a:xfrm rot="0">
              <a:off x="0" y="1357639"/>
              <a:ext cx="9236557" cy="8854863"/>
            </a:xfrm>
            <a:prstGeom prst="rect">
              <a:avLst/>
            </a:prstGeom>
          </p:spPr>
          <p:txBody>
            <a:bodyPr anchor="t" rtlCol="false" tIns="0" lIns="0" bIns="0" rIns="0">
              <a:spAutoFit/>
            </a:bodyPr>
            <a:lstStyle/>
            <a:p>
              <a:pPr>
                <a:lnSpc>
                  <a:spcPts val="3814"/>
                </a:lnSpc>
              </a:pPr>
              <a:r>
                <a:rPr lang="en-US" spc="54" sz="2724">
                  <a:solidFill>
                    <a:srgbClr val="202020"/>
                  </a:solidFill>
                  <a:latin typeface="Montserrat Light"/>
                </a:rPr>
                <a:t>Os softwares de gestão são, cada vez mais, uma ferramenta de trabalho que não pode faltar numa empresa.</a:t>
              </a:r>
            </a:p>
            <a:p>
              <a:pPr>
                <a:lnSpc>
                  <a:spcPts val="3814"/>
                </a:lnSpc>
              </a:pPr>
            </a:p>
            <a:p>
              <a:pPr>
                <a:lnSpc>
                  <a:spcPts val="3814"/>
                </a:lnSpc>
              </a:pPr>
            </a:p>
            <a:p>
              <a:pPr>
                <a:lnSpc>
                  <a:spcPts val="3814"/>
                </a:lnSpc>
              </a:pPr>
              <a:r>
                <a:rPr lang="en-US" spc="54" sz="2724">
                  <a:solidFill>
                    <a:srgbClr val="202020"/>
                  </a:solidFill>
                  <a:latin typeface="Montserrat Light"/>
                </a:rPr>
                <a:t> Existem vários sistemas de gestão que melhoram os processos organizacionais da administração de empresas. </a:t>
              </a:r>
            </a:p>
            <a:p>
              <a:pPr>
                <a:lnSpc>
                  <a:spcPts val="3814"/>
                </a:lnSpc>
              </a:pPr>
            </a:p>
            <a:p>
              <a:pPr>
                <a:lnSpc>
                  <a:spcPts val="3814"/>
                </a:lnSpc>
              </a:pPr>
            </a:p>
            <a:p>
              <a:pPr>
                <a:lnSpc>
                  <a:spcPts val="3815"/>
                </a:lnSpc>
              </a:pPr>
              <a:r>
                <a:rPr lang="en-US" spc="54" sz="2725">
                  <a:solidFill>
                    <a:srgbClr val="202020"/>
                  </a:solidFill>
                  <a:latin typeface="Montserrat Light"/>
                </a:rPr>
                <a:t>O software PHC é um deles e existem várias razões para o implementar como medida ERP.</a:t>
              </a:r>
            </a:p>
          </p:txBody>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6942" y="7842584"/>
            <a:ext cx="3276045" cy="3276045"/>
          </a:xfrm>
          <a:prstGeom prst="rect">
            <a:avLst/>
          </a:prstGeom>
        </p:spPr>
      </p:pic>
      <p:sp>
        <p:nvSpPr>
          <p:cNvPr name="AutoShape 7" id="7"/>
          <p:cNvSpPr/>
          <p:nvPr/>
        </p:nvSpPr>
        <p:spPr>
          <a:xfrm rot="0">
            <a:off x="17630775" y="2490788"/>
            <a:ext cx="38100" cy="8229600"/>
          </a:xfrm>
          <a:prstGeom prst="rect">
            <a:avLst/>
          </a:prstGeom>
          <a:solidFill>
            <a:srgbClr val="202020"/>
          </a:solidFill>
        </p:spPr>
      </p:sp>
      <p:grpSp>
        <p:nvGrpSpPr>
          <p:cNvPr name="Group 8" id="8"/>
          <p:cNvGrpSpPr/>
          <p:nvPr/>
        </p:nvGrpSpPr>
        <p:grpSpPr>
          <a:xfrm rot="5400000">
            <a:off x="16410063" y="-526169"/>
            <a:ext cx="2517623" cy="2681003"/>
            <a:chOff x="0" y="0"/>
            <a:chExt cx="3356831" cy="3574671"/>
          </a:xfrm>
        </p:grpSpPr>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0"/>
              <a:ext cx="3356831" cy="1020729"/>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1271591"/>
              <a:ext cx="3356831" cy="1020729"/>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2553942"/>
              <a:ext cx="3356831" cy="1020729"/>
            </a:xfrm>
            <a:prstGeom prst="rect">
              <a:avLst/>
            </a:prstGeom>
          </p:spPr>
        </p:pic>
      </p:grpSp>
      <p:pic>
        <p:nvPicPr>
          <p:cNvPr name="Picture 12" id="12"/>
          <p:cNvPicPr>
            <a:picLocks noChangeAspect="true"/>
          </p:cNvPicPr>
          <p:nvPr>
            <a:videoFile r:link="rId7"/>
          </p:nvPr>
        </p:nvPicPr>
        <p:blipFill>
          <a:blip r:embed="rId6"/>
          <a:stretch>
            <a:fillRect/>
          </a:stretch>
        </p:blipFill>
        <p:spPr>
          <a:xfrm rot="0">
            <a:off x="10009313" y="3594274"/>
            <a:ext cx="6861065" cy="3859349"/>
          </a:xfrm>
          <a:prstGeom prst="rect">
            <a:avLst/>
          </a:prstGeom>
        </p:spPr>
      </p:pic>
      <p:pic>
        <p:nvPicPr>
          <p:cNvPr name="Picture 13" id="13"/>
          <p:cNvPicPr>
            <a:picLocks noChangeAspect="true"/>
          </p:cNvPicPr>
          <p:nvPr/>
        </p:nvPicPr>
        <p:blipFill>
          <a:blip r:embed="rId8"/>
          <a:srcRect l="0" t="0" r="0" b="0"/>
          <a:stretch>
            <a:fillRect/>
          </a:stretch>
        </p:blipFill>
        <p:spPr>
          <a:xfrm flipH="false" flipV="false" rot="0">
            <a:off x="11099409" y="336450"/>
            <a:ext cx="4680873" cy="1169227"/>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02020"/>
        </a:solidFill>
      </p:bgPr>
    </p:bg>
    <p:spTree>
      <p:nvGrpSpPr>
        <p:cNvPr id="1" name=""/>
        <p:cNvGrpSpPr/>
        <p:nvPr/>
      </p:nvGrpSpPr>
      <p:grpSpPr>
        <a:xfrm>
          <a:off x="0" y="0"/>
          <a:ext cx="0" cy="0"/>
          <a:chOff x="0" y="0"/>
          <a:chExt cx="0" cy="0"/>
        </a:xfrm>
      </p:grpSpPr>
      <p:sp>
        <p:nvSpPr>
          <p:cNvPr name="AutoShape 2" id="2"/>
          <p:cNvSpPr/>
          <p:nvPr/>
        </p:nvSpPr>
        <p:spPr>
          <a:xfrm rot="0">
            <a:off x="17164050" y="-114300"/>
            <a:ext cx="2247900" cy="10401300"/>
          </a:xfrm>
          <a:prstGeom prst="rect">
            <a:avLst/>
          </a:prstGeom>
          <a:solidFill>
            <a:srgbClr val="FF4343"/>
          </a:solidFill>
        </p:spPr>
      </p:sp>
      <p:sp>
        <p:nvSpPr>
          <p:cNvPr name="TextBox 3" id="3"/>
          <p:cNvSpPr txBox="true"/>
          <p:nvPr/>
        </p:nvSpPr>
        <p:spPr>
          <a:xfrm rot="0">
            <a:off x="1701847" y="1774382"/>
            <a:ext cx="14773884" cy="3272256"/>
          </a:xfrm>
          <a:prstGeom prst="rect">
            <a:avLst/>
          </a:prstGeom>
        </p:spPr>
        <p:txBody>
          <a:bodyPr anchor="t" rtlCol="false" tIns="0" lIns="0" bIns="0" rIns="0">
            <a:spAutoFit/>
          </a:bodyPr>
          <a:lstStyle/>
          <a:p>
            <a:pPr>
              <a:lnSpc>
                <a:spcPts val="8550"/>
              </a:lnSpc>
            </a:pPr>
            <a:r>
              <a:rPr lang="en-US" spc="69" sz="7773">
                <a:solidFill>
                  <a:srgbClr val="F4F4F4"/>
                </a:solidFill>
                <a:latin typeface="Montserrat Classic Bold"/>
              </a:rPr>
              <a:t>VANTAGENS E CARACTERÍSTICAS DO SOFTWARE PHC</a:t>
            </a:r>
          </a:p>
        </p:txBody>
      </p:sp>
      <p:sp>
        <p:nvSpPr>
          <p:cNvPr name="AutoShape 4" id="4"/>
          <p:cNvSpPr/>
          <p:nvPr/>
        </p:nvSpPr>
        <p:spPr>
          <a:xfrm rot="0">
            <a:off x="495300" y="-266700"/>
            <a:ext cx="38100" cy="7467595"/>
          </a:xfrm>
          <a:prstGeom prst="rect">
            <a:avLst/>
          </a:prstGeom>
          <a:solidFill>
            <a:srgbClr val="F4F4F4"/>
          </a:solidFill>
        </p:spPr>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37350" y="6596362"/>
            <a:ext cx="2941500" cy="2941500"/>
          </a:xfrm>
          <a:prstGeom prst="rect">
            <a:avLst/>
          </a:prstGeom>
        </p:spPr>
      </p:pic>
      <p:grpSp>
        <p:nvGrpSpPr>
          <p:cNvPr name="Group 6" id="6"/>
          <p:cNvGrpSpPr/>
          <p:nvPr/>
        </p:nvGrpSpPr>
        <p:grpSpPr>
          <a:xfrm rot="5400000">
            <a:off x="16517677" y="773502"/>
            <a:ext cx="1292746" cy="1376638"/>
            <a:chOff x="0" y="0"/>
            <a:chExt cx="1723661" cy="1835518"/>
          </a:xfrm>
        </p:grpSpPr>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0"/>
              <a:ext cx="1723661" cy="524123"/>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652935"/>
              <a:ext cx="1723661" cy="524123"/>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610" t="39459" r="16458" b="39884"/>
            <a:stretch>
              <a:fillRect/>
            </a:stretch>
          </p:blipFill>
          <p:spPr>
            <a:xfrm flipH="false" flipV="false" rot="0">
              <a:off x="0" y="1311395"/>
              <a:ext cx="1723661" cy="524123"/>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876300" y="2552700"/>
            <a:ext cx="38100" cy="8229600"/>
          </a:xfrm>
          <a:prstGeom prst="rect">
            <a:avLst/>
          </a:prstGeom>
          <a:solidFill>
            <a:srgbClr val="202020"/>
          </a:solidFill>
        </p:spPr>
      </p:sp>
      <p:sp>
        <p:nvSpPr>
          <p:cNvPr name="AutoShape 3" id="3"/>
          <p:cNvSpPr/>
          <p:nvPr/>
        </p:nvSpPr>
        <p:spPr>
          <a:xfrm rot="0">
            <a:off x="-261366" y="-438150"/>
            <a:ext cx="2552700" cy="4076700"/>
          </a:xfrm>
          <a:prstGeom prst="rect">
            <a:avLst/>
          </a:prstGeom>
          <a:solidFill>
            <a:srgbClr val="FF4343"/>
          </a:solidFill>
        </p:spPr>
      </p:sp>
      <p:sp>
        <p:nvSpPr>
          <p:cNvPr name="AutoShape 4" id="4"/>
          <p:cNvSpPr/>
          <p:nvPr/>
        </p:nvSpPr>
        <p:spPr>
          <a:xfrm rot="0">
            <a:off x="17849850" y="-53801"/>
            <a:ext cx="1447800" cy="10378901"/>
          </a:xfrm>
          <a:prstGeom prst="rect">
            <a:avLst/>
          </a:prstGeom>
          <a:solidFill>
            <a:srgbClr val="FF4343"/>
          </a:solidFill>
        </p:spPr>
      </p:sp>
      <p:sp>
        <p:nvSpPr>
          <p:cNvPr name="TextBox 5" id="5"/>
          <p:cNvSpPr txBox="true"/>
          <p:nvPr/>
        </p:nvSpPr>
        <p:spPr>
          <a:xfrm rot="0">
            <a:off x="1842072" y="750253"/>
            <a:ext cx="12930018" cy="2223770"/>
          </a:xfrm>
          <a:prstGeom prst="rect">
            <a:avLst/>
          </a:prstGeom>
        </p:spPr>
        <p:txBody>
          <a:bodyPr anchor="t" rtlCol="false" tIns="0" lIns="0" bIns="0" rIns="0">
            <a:spAutoFit/>
          </a:bodyPr>
          <a:lstStyle/>
          <a:p>
            <a:pPr>
              <a:lnSpc>
                <a:spcPts val="8635"/>
              </a:lnSpc>
            </a:pPr>
            <a:r>
              <a:rPr lang="en-US" spc="70" sz="7850">
                <a:solidFill>
                  <a:srgbClr val="202020"/>
                </a:solidFill>
                <a:latin typeface="Montserrat Classic Bold"/>
              </a:rPr>
              <a:t>Faturação e gestão de recebimentos</a:t>
            </a:r>
          </a:p>
        </p:txBody>
      </p:sp>
      <p:grpSp>
        <p:nvGrpSpPr>
          <p:cNvPr name="Group 6" id="6"/>
          <p:cNvGrpSpPr/>
          <p:nvPr/>
        </p:nvGrpSpPr>
        <p:grpSpPr>
          <a:xfrm rot="0">
            <a:off x="2074438" y="4504532"/>
            <a:ext cx="13138855" cy="3050540"/>
            <a:chOff x="0" y="0"/>
            <a:chExt cx="17518473" cy="4067387"/>
          </a:xfrm>
        </p:grpSpPr>
        <p:sp>
          <p:nvSpPr>
            <p:cNvPr name="TextBox 7" id="7"/>
            <p:cNvSpPr txBox="true"/>
            <p:nvPr/>
          </p:nvSpPr>
          <p:spPr>
            <a:xfrm rot="0">
              <a:off x="0" y="905933"/>
              <a:ext cx="17518473" cy="3161453"/>
            </a:xfrm>
            <a:prstGeom prst="rect">
              <a:avLst/>
            </a:prstGeom>
          </p:spPr>
          <p:txBody>
            <a:bodyPr anchor="t" rtlCol="false" tIns="0" lIns="0" bIns="0" rIns="0">
              <a:spAutoFit/>
            </a:bodyPr>
            <a:lstStyle/>
            <a:p>
              <a:pPr>
                <a:lnSpc>
                  <a:spcPts val="3184"/>
                </a:lnSpc>
              </a:pPr>
              <a:r>
                <a:rPr lang="en-US" spc="45" sz="2274">
                  <a:solidFill>
                    <a:srgbClr val="202020"/>
                  </a:solidFill>
                  <a:latin typeface="Montserrat Light"/>
                </a:rPr>
                <a:t>Gestão e controlo de todo o processo de faturação – desde as encomendas à entrega ao cliente – de forma fácil, digital e automática. Emissão automática de faturação a partir de encomendas, documentos internos e compras, com diversos critérios para flexibilizar a operação.</a:t>
              </a:r>
            </a:p>
            <a:p>
              <a:pPr>
                <a:lnSpc>
                  <a:spcPts val="3185"/>
                </a:lnSpc>
              </a:pPr>
              <a:r>
                <a:rPr lang="en-US" spc="45" sz="2275">
                  <a:solidFill>
                    <a:srgbClr val="202020"/>
                  </a:solidFill>
                  <a:latin typeface="Montserrat Light"/>
                </a:rPr>
                <a:t>Parametrização, previsão, verificação e confirmação. Toda a gestão de contas correntes de clientes, controlo de recebimentos e gestão de dívidas de forma eficaz e simplificada.</a:t>
              </a:r>
            </a:p>
          </p:txBody>
        </p:sp>
        <p:sp>
          <p:nvSpPr>
            <p:cNvPr name="TextBox 8" id="8"/>
            <p:cNvSpPr txBox="true"/>
            <p:nvPr/>
          </p:nvSpPr>
          <p:spPr>
            <a:xfrm rot="0">
              <a:off x="0" y="-66675"/>
              <a:ext cx="17518473" cy="676275"/>
            </a:xfrm>
            <a:prstGeom prst="rect">
              <a:avLst/>
            </a:prstGeom>
          </p:spPr>
          <p:txBody>
            <a:bodyPr anchor="t" rtlCol="false" tIns="0" lIns="0" bIns="0" rIns="0">
              <a:spAutoFit/>
            </a:bodyPr>
            <a:lstStyle/>
            <a:p>
              <a:pPr>
                <a:lnSpc>
                  <a:spcPts val="4200"/>
                </a:lnSpc>
              </a:pPr>
            </a:p>
          </p:txBody>
        </p:sp>
      </p:grpSp>
    </p:spTree>
  </p:cSld>
  <p:clrMapOvr>
    <a:masterClrMapping/>
  </p:clrMapOvr>
</p:sld>
</file>

<file path=ppt/slides/slide6.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876300" y="2552700"/>
            <a:ext cx="38100" cy="8229600"/>
          </a:xfrm>
          <a:prstGeom prst="rect">
            <a:avLst/>
          </a:prstGeom>
          <a:solidFill>
            <a:srgbClr val="202020"/>
          </a:solidFill>
        </p:spPr>
      </p:sp>
      <p:sp>
        <p:nvSpPr>
          <p:cNvPr name="AutoShape 3" id="3"/>
          <p:cNvSpPr/>
          <p:nvPr/>
        </p:nvSpPr>
        <p:spPr>
          <a:xfrm rot="0">
            <a:off x="-261366" y="-438150"/>
            <a:ext cx="2552700" cy="4076700"/>
          </a:xfrm>
          <a:prstGeom prst="rect">
            <a:avLst/>
          </a:prstGeom>
          <a:solidFill>
            <a:srgbClr val="FF4343"/>
          </a:solidFill>
        </p:spPr>
      </p:sp>
      <p:sp>
        <p:nvSpPr>
          <p:cNvPr name="AutoShape 4" id="4"/>
          <p:cNvSpPr/>
          <p:nvPr/>
        </p:nvSpPr>
        <p:spPr>
          <a:xfrm rot="0">
            <a:off x="17849850" y="-53801"/>
            <a:ext cx="1447800" cy="10378901"/>
          </a:xfrm>
          <a:prstGeom prst="rect">
            <a:avLst/>
          </a:prstGeom>
          <a:solidFill>
            <a:srgbClr val="FF4343"/>
          </a:solidFill>
        </p:spPr>
      </p:sp>
      <p:sp>
        <p:nvSpPr>
          <p:cNvPr name="TextBox 5" id="5"/>
          <p:cNvSpPr txBox="true"/>
          <p:nvPr/>
        </p:nvSpPr>
        <p:spPr>
          <a:xfrm rot="0">
            <a:off x="1842072" y="202565"/>
            <a:ext cx="12930018" cy="3319145"/>
          </a:xfrm>
          <a:prstGeom prst="rect">
            <a:avLst/>
          </a:prstGeom>
        </p:spPr>
        <p:txBody>
          <a:bodyPr anchor="t" rtlCol="false" tIns="0" lIns="0" bIns="0" rIns="0">
            <a:spAutoFit/>
          </a:bodyPr>
          <a:lstStyle/>
          <a:p>
            <a:pPr>
              <a:lnSpc>
                <a:spcPts val="8635"/>
              </a:lnSpc>
            </a:pPr>
            <a:r>
              <a:rPr lang="en-US" spc="70" sz="7850">
                <a:solidFill>
                  <a:srgbClr val="202020"/>
                </a:solidFill>
                <a:latin typeface="Montserrat Classic Bold"/>
              </a:rPr>
              <a:t>Gestão e previsões de tesouraria, pagamentos e cobranças</a:t>
            </a:r>
          </a:p>
        </p:txBody>
      </p:sp>
      <p:grpSp>
        <p:nvGrpSpPr>
          <p:cNvPr name="Group 6" id="6"/>
          <p:cNvGrpSpPr/>
          <p:nvPr/>
        </p:nvGrpSpPr>
        <p:grpSpPr>
          <a:xfrm rot="0">
            <a:off x="2074438" y="5304632"/>
            <a:ext cx="13138855" cy="2250440"/>
            <a:chOff x="0" y="0"/>
            <a:chExt cx="17518473" cy="3000587"/>
          </a:xfrm>
        </p:grpSpPr>
        <p:sp>
          <p:nvSpPr>
            <p:cNvPr name="TextBox 7" id="7"/>
            <p:cNvSpPr txBox="true"/>
            <p:nvPr/>
          </p:nvSpPr>
          <p:spPr>
            <a:xfrm rot="0">
              <a:off x="0" y="905933"/>
              <a:ext cx="17518473" cy="2094653"/>
            </a:xfrm>
            <a:prstGeom prst="rect">
              <a:avLst/>
            </a:prstGeom>
          </p:spPr>
          <p:txBody>
            <a:bodyPr anchor="t" rtlCol="false" tIns="0" lIns="0" bIns="0" rIns="0">
              <a:spAutoFit/>
            </a:bodyPr>
            <a:lstStyle/>
            <a:p>
              <a:pPr>
                <a:lnSpc>
                  <a:spcPts val="3184"/>
                </a:lnSpc>
              </a:pPr>
              <a:r>
                <a:rPr lang="en-US" spc="45" sz="2274">
                  <a:solidFill>
                    <a:srgbClr val="202020"/>
                  </a:solidFill>
                  <a:latin typeface="Montserrat Light"/>
                </a:rPr>
                <a:t>Gestão automática de pagamentos e recebimentos via débito direto SEPA ou referências Multibanco. Monitor de gestão de dívidas e cobranças. Gestão e controlo de contas bancárias. </a:t>
              </a:r>
            </a:p>
            <a:p>
              <a:pPr>
                <a:lnSpc>
                  <a:spcPts val="3185"/>
                </a:lnSpc>
              </a:pPr>
              <a:r>
                <a:rPr lang="en-US" spc="45" sz="2275">
                  <a:solidFill>
                    <a:srgbClr val="202020"/>
                  </a:solidFill>
                  <a:latin typeface="Montserrat Light"/>
                </a:rPr>
                <a:t>Emissão automática de pagamentos a fornecedores</a:t>
              </a:r>
            </a:p>
          </p:txBody>
        </p:sp>
        <p:sp>
          <p:nvSpPr>
            <p:cNvPr name="TextBox 8" id="8"/>
            <p:cNvSpPr txBox="true"/>
            <p:nvPr/>
          </p:nvSpPr>
          <p:spPr>
            <a:xfrm rot="0">
              <a:off x="0" y="-66675"/>
              <a:ext cx="17518473" cy="676275"/>
            </a:xfrm>
            <a:prstGeom prst="rect">
              <a:avLst/>
            </a:prstGeom>
          </p:spPr>
          <p:txBody>
            <a:bodyPr anchor="t" rtlCol="false" tIns="0" lIns="0" bIns="0" rIns="0">
              <a:spAutoFit/>
            </a:bodyPr>
            <a:lstStyle/>
            <a:p>
              <a:pPr>
                <a:lnSpc>
                  <a:spcPts val="4200"/>
                </a:lnSpc>
              </a:pPr>
            </a:p>
          </p:txBody>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876300" y="2552700"/>
            <a:ext cx="38100" cy="8229600"/>
          </a:xfrm>
          <a:prstGeom prst="rect">
            <a:avLst/>
          </a:prstGeom>
          <a:solidFill>
            <a:srgbClr val="202020"/>
          </a:solidFill>
        </p:spPr>
      </p:sp>
      <p:sp>
        <p:nvSpPr>
          <p:cNvPr name="AutoShape 3" id="3"/>
          <p:cNvSpPr/>
          <p:nvPr/>
        </p:nvSpPr>
        <p:spPr>
          <a:xfrm rot="0">
            <a:off x="-261366" y="-438150"/>
            <a:ext cx="2552700" cy="4076700"/>
          </a:xfrm>
          <a:prstGeom prst="rect">
            <a:avLst/>
          </a:prstGeom>
          <a:solidFill>
            <a:srgbClr val="FF4343"/>
          </a:solidFill>
        </p:spPr>
      </p:sp>
      <p:sp>
        <p:nvSpPr>
          <p:cNvPr name="AutoShape 4" id="4"/>
          <p:cNvSpPr/>
          <p:nvPr/>
        </p:nvSpPr>
        <p:spPr>
          <a:xfrm rot="0">
            <a:off x="17849850" y="-53801"/>
            <a:ext cx="1447800" cy="10378901"/>
          </a:xfrm>
          <a:prstGeom prst="rect">
            <a:avLst/>
          </a:prstGeom>
          <a:solidFill>
            <a:srgbClr val="FF4343"/>
          </a:solidFill>
        </p:spPr>
      </p:sp>
      <p:sp>
        <p:nvSpPr>
          <p:cNvPr name="TextBox 5" id="5"/>
          <p:cNvSpPr txBox="true"/>
          <p:nvPr/>
        </p:nvSpPr>
        <p:spPr>
          <a:xfrm rot="0">
            <a:off x="1842072" y="750253"/>
            <a:ext cx="12930018" cy="2223770"/>
          </a:xfrm>
          <a:prstGeom prst="rect">
            <a:avLst/>
          </a:prstGeom>
        </p:spPr>
        <p:txBody>
          <a:bodyPr anchor="t" rtlCol="false" tIns="0" lIns="0" bIns="0" rIns="0">
            <a:spAutoFit/>
          </a:bodyPr>
          <a:lstStyle/>
          <a:p>
            <a:pPr>
              <a:lnSpc>
                <a:spcPts val="8635"/>
              </a:lnSpc>
            </a:pPr>
            <a:r>
              <a:rPr lang="en-US" spc="70" sz="7850">
                <a:solidFill>
                  <a:srgbClr val="202020"/>
                </a:solidFill>
                <a:latin typeface="Montserrat Classic Bold"/>
              </a:rPr>
              <a:t>Contabilidade e gestão orçamental</a:t>
            </a:r>
          </a:p>
        </p:txBody>
      </p:sp>
      <p:grpSp>
        <p:nvGrpSpPr>
          <p:cNvPr name="Group 6" id="6"/>
          <p:cNvGrpSpPr/>
          <p:nvPr/>
        </p:nvGrpSpPr>
        <p:grpSpPr>
          <a:xfrm rot="0">
            <a:off x="1842072" y="4684259"/>
            <a:ext cx="13138855" cy="5365115"/>
            <a:chOff x="0" y="0"/>
            <a:chExt cx="17518473" cy="7153487"/>
          </a:xfrm>
        </p:grpSpPr>
        <p:sp>
          <p:nvSpPr>
            <p:cNvPr name="TextBox 7" id="7"/>
            <p:cNvSpPr txBox="true"/>
            <p:nvPr/>
          </p:nvSpPr>
          <p:spPr>
            <a:xfrm rot="0">
              <a:off x="0" y="905933"/>
              <a:ext cx="17518473" cy="6247553"/>
            </a:xfrm>
            <a:prstGeom prst="rect">
              <a:avLst/>
            </a:prstGeom>
          </p:spPr>
          <p:txBody>
            <a:bodyPr anchor="t" rtlCol="false" tIns="0" lIns="0" bIns="0" rIns="0">
              <a:spAutoFit/>
            </a:bodyPr>
            <a:lstStyle/>
            <a:p>
              <a:pPr>
                <a:lnSpc>
                  <a:spcPts val="3184"/>
                </a:lnSpc>
              </a:pPr>
              <a:r>
                <a:rPr lang="en-US" spc="45" sz="2274">
                  <a:solidFill>
                    <a:srgbClr val="202020"/>
                  </a:solidFill>
                  <a:latin typeface="Montserrat Light"/>
                </a:rPr>
                <a:t>Todos os processos contabilísticos otimizados e automatizados com selo SVAT*.</a:t>
              </a:r>
            </a:p>
            <a:p>
              <a:pPr>
                <a:lnSpc>
                  <a:spcPts val="3184"/>
                </a:lnSpc>
              </a:pPr>
              <a:r>
                <a:rPr lang="en-US" spc="45" sz="2274">
                  <a:solidFill>
                    <a:srgbClr val="202020"/>
                  </a:solidFill>
                  <a:latin typeface="Montserrat Light"/>
                </a:rPr>
                <a:t> Digitalização da contabilidade da empresa, também com a Contabilidade integrada e em conformidade com as restantes soluções PHC . Contabilidade geral, analítica e orçamental. O PHC otimiza ainda o processo de importação de documentos contabilísticos, através da leitura do código QR associado – obrigatório na faturação.</a:t>
              </a:r>
            </a:p>
            <a:p>
              <a:pPr>
                <a:lnSpc>
                  <a:spcPts val="3184"/>
                </a:lnSpc>
              </a:pPr>
            </a:p>
            <a:p>
              <a:pPr>
                <a:lnSpc>
                  <a:spcPts val="3184"/>
                </a:lnSpc>
              </a:pPr>
            </a:p>
            <a:p>
              <a:pPr>
                <a:lnSpc>
                  <a:spcPts val="2205"/>
                </a:lnSpc>
              </a:pPr>
            </a:p>
            <a:p>
              <a:pPr>
                <a:lnSpc>
                  <a:spcPts val="2205"/>
                </a:lnSpc>
              </a:pPr>
            </a:p>
            <a:p>
              <a:pPr>
                <a:lnSpc>
                  <a:spcPts val="2205"/>
                </a:lnSpc>
              </a:pPr>
            </a:p>
            <a:p>
              <a:pPr>
                <a:lnSpc>
                  <a:spcPts val="2205"/>
                </a:lnSpc>
              </a:pPr>
              <a:r>
                <a:rPr lang="en-US" spc="31" sz="1575">
                  <a:solidFill>
                    <a:srgbClr val="202020"/>
                  </a:solidFill>
                  <a:latin typeface="Montserrat Light Bold Italics"/>
                </a:rPr>
                <a:t>*SVAT = Selo de Validação AT (SVAT) e define as regras da sua atribuição aos programas de contabilidade</a:t>
              </a:r>
            </a:p>
            <a:p>
              <a:pPr>
                <a:lnSpc>
                  <a:spcPts val="3184"/>
                </a:lnSpc>
              </a:pPr>
            </a:p>
            <a:p>
              <a:pPr>
                <a:lnSpc>
                  <a:spcPts val="3185"/>
                </a:lnSpc>
              </a:pPr>
            </a:p>
          </p:txBody>
        </p:sp>
        <p:sp>
          <p:nvSpPr>
            <p:cNvPr name="TextBox 8" id="8"/>
            <p:cNvSpPr txBox="true"/>
            <p:nvPr/>
          </p:nvSpPr>
          <p:spPr>
            <a:xfrm rot="0">
              <a:off x="0" y="-66675"/>
              <a:ext cx="17518473" cy="676275"/>
            </a:xfrm>
            <a:prstGeom prst="rect">
              <a:avLst/>
            </a:prstGeom>
          </p:spPr>
          <p:txBody>
            <a:bodyPr anchor="t" rtlCol="false" tIns="0" lIns="0" bIns="0" rIns="0">
              <a:spAutoFit/>
            </a:bodyPr>
            <a:lstStyle/>
            <a:p>
              <a:pPr>
                <a:lnSpc>
                  <a:spcPts val="4200"/>
                </a:lnSpc>
              </a:pPr>
            </a:p>
          </p:txBody>
        </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876300" y="2552700"/>
            <a:ext cx="38100" cy="8229600"/>
          </a:xfrm>
          <a:prstGeom prst="rect">
            <a:avLst/>
          </a:prstGeom>
          <a:solidFill>
            <a:srgbClr val="202020"/>
          </a:solidFill>
        </p:spPr>
      </p:sp>
      <p:sp>
        <p:nvSpPr>
          <p:cNvPr name="AutoShape 3" id="3"/>
          <p:cNvSpPr/>
          <p:nvPr/>
        </p:nvSpPr>
        <p:spPr>
          <a:xfrm rot="0">
            <a:off x="-261366" y="-438150"/>
            <a:ext cx="2552700" cy="4076700"/>
          </a:xfrm>
          <a:prstGeom prst="rect">
            <a:avLst/>
          </a:prstGeom>
          <a:solidFill>
            <a:srgbClr val="FF4343"/>
          </a:solidFill>
        </p:spPr>
      </p:sp>
      <p:sp>
        <p:nvSpPr>
          <p:cNvPr name="AutoShape 4" id="4"/>
          <p:cNvSpPr/>
          <p:nvPr/>
        </p:nvSpPr>
        <p:spPr>
          <a:xfrm rot="0">
            <a:off x="17849850" y="-53801"/>
            <a:ext cx="1447800" cy="10378901"/>
          </a:xfrm>
          <a:prstGeom prst="rect">
            <a:avLst/>
          </a:prstGeom>
          <a:solidFill>
            <a:srgbClr val="FF4343"/>
          </a:solidFill>
        </p:spPr>
      </p:sp>
      <p:sp>
        <p:nvSpPr>
          <p:cNvPr name="TextBox 5" id="5"/>
          <p:cNvSpPr txBox="true"/>
          <p:nvPr/>
        </p:nvSpPr>
        <p:spPr>
          <a:xfrm rot="0">
            <a:off x="1842072" y="750253"/>
            <a:ext cx="12930018" cy="2223770"/>
          </a:xfrm>
          <a:prstGeom prst="rect">
            <a:avLst/>
          </a:prstGeom>
        </p:spPr>
        <p:txBody>
          <a:bodyPr anchor="t" rtlCol="false" tIns="0" lIns="0" bIns="0" rIns="0">
            <a:spAutoFit/>
          </a:bodyPr>
          <a:lstStyle/>
          <a:p>
            <a:pPr>
              <a:lnSpc>
                <a:spcPts val="8635"/>
              </a:lnSpc>
            </a:pPr>
            <a:r>
              <a:rPr lang="en-US" spc="70" sz="7850">
                <a:solidFill>
                  <a:srgbClr val="202020"/>
                </a:solidFill>
                <a:latin typeface="Montserrat Classic Bold"/>
              </a:rPr>
              <a:t>Análise financeira em tempo real</a:t>
            </a:r>
          </a:p>
        </p:txBody>
      </p:sp>
      <p:grpSp>
        <p:nvGrpSpPr>
          <p:cNvPr name="Group 6" id="6"/>
          <p:cNvGrpSpPr/>
          <p:nvPr/>
        </p:nvGrpSpPr>
        <p:grpSpPr>
          <a:xfrm rot="0">
            <a:off x="2074438" y="4504532"/>
            <a:ext cx="13138855" cy="3050540"/>
            <a:chOff x="0" y="0"/>
            <a:chExt cx="17518473" cy="4067387"/>
          </a:xfrm>
        </p:grpSpPr>
        <p:sp>
          <p:nvSpPr>
            <p:cNvPr name="TextBox 7" id="7"/>
            <p:cNvSpPr txBox="true"/>
            <p:nvPr/>
          </p:nvSpPr>
          <p:spPr>
            <a:xfrm rot="0">
              <a:off x="0" y="905933"/>
              <a:ext cx="17518473" cy="3161453"/>
            </a:xfrm>
            <a:prstGeom prst="rect">
              <a:avLst/>
            </a:prstGeom>
          </p:spPr>
          <p:txBody>
            <a:bodyPr anchor="t" rtlCol="false" tIns="0" lIns="0" bIns="0" rIns="0">
              <a:spAutoFit/>
            </a:bodyPr>
            <a:lstStyle/>
            <a:p>
              <a:pPr>
                <a:lnSpc>
                  <a:spcPts val="3184"/>
                </a:lnSpc>
              </a:pPr>
              <a:r>
                <a:rPr lang="en-US" spc="45" sz="2274">
                  <a:solidFill>
                    <a:srgbClr val="202020"/>
                  </a:solidFill>
                  <a:latin typeface="Montserrat Light"/>
                </a:rPr>
                <a:t>Acesso a um conjunto de análises e indicadores financeiros, que possibilitam um olhar detalhado sobre os números do negócio, essenciais para um melhor suporte à tomada de decisão. Todos os dados reais e ao momento, e análises personalizadas para empresas data-driven.</a:t>
              </a:r>
            </a:p>
            <a:p>
              <a:pPr>
                <a:lnSpc>
                  <a:spcPts val="3185"/>
                </a:lnSpc>
              </a:pPr>
              <a:r>
                <a:rPr lang="en-US" spc="45" sz="2275">
                  <a:solidFill>
                    <a:srgbClr val="202020"/>
                  </a:solidFill>
                  <a:latin typeface="Montserrat Light"/>
                </a:rPr>
                <a:t> O PHC envia por e-mail análises do estado atual do seu negócio com resultados do dia de forma automática, através de um relatório configurável.</a:t>
              </a:r>
            </a:p>
          </p:txBody>
        </p:sp>
        <p:sp>
          <p:nvSpPr>
            <p:cNvPr name="TextBox 8" id="8"/>
            <p:cNvSpPr txBox="true"/>
            <p:nvPr/>
          </p:nvSpPr>
          <p:spPr>
            <a:xfrm rot="0">
              <a:off x="0" y="-66675"/>
              <a:ext cx="17518473" cy="676275"/>
            </a:xfrm>
            <a:prstGeom prst="rect">
              <a:avLst/>
            </a:prstGeom>
          </p:spPr>
          <p:txBody>
            <a:bodyPr anchor="t" rtlCol="false" tIns="0" lIns="0" bIns="0" rIns="0">
              <a:spAutoFit/>
            </a:bodyPr>
            <a:lstStyle/>
            <a:p>
              <a:pPr>
                <a:lnSpc>
                  <a:spcPts val="4200"/>
                </a:lnSpc>
              </a:pPr>
            </a:p>
          </p:txBody>
        </p:sp>
      </p:grpSp>
    </p:spTree>
  </p:cSld>
  <p:clrMapOvr>
    <a:masterClrMapping/>
  </p:clrMapOvr>
</p:sld>
</file>

<file path=ppt/slides/slide9.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876300" y="2552700"/>
            <a:ext cx="38100" cy="8229600"/>
          </a:xfrm>
          <a:prstGeom prst="rect">
            <a:avLst/>
          </a:prstGeom>
          <a:solidFill>
            <a:srgbClr val="202020"/>
          </a:solidFill>
        </p:spPr>
      </p:sp>
      <p:sp>
        <p:nvSpPr>
          <p:cNvPr name="AutoShape 3" id="3"/>
          <p:cNvSpPr/>
          <p:nvPr/>
        </p:nvSpPr>
        <p:spPr>
          <a:xfrm rot="0">
            <a:off x="-261366" y="-438150"/>
            <a:ext cx="2552700" cy="4076700"/>
          </a:xfrm>
          <a:prstGeom prst="rect">
            <a:avLst/>
          </a:prstGeom>
          <a:solidFill>
            <a:srgbClr val="FF4343"/>
          </a:solidFill>
        </p:spPr>
      </p:sp>
      <p:sp>
        <p:nvSpPr>
          <p:cNvPr name="AutoShape 4" id="4"/>
          <p:cNvSpPr/>
          <p:nvPr/>
        </p:nvSpPr>
        <p:spPr>
          <a:xfrm rot="0">
            <a:off x="17849850" y="-53801"/>
            <a:ext cx="1447800" cy="10378901"/>
          </a:xfrm>
          <a:prstGeom prst="rect">
            <a:avLst/>
          </a:prstGeom>
          <a:solidFill>
            <a:srgbClr val="FF4343"/>
          </a:solidFill>
        </p:spPr>
      </p:sp>
      <p:sp>
        <p:nvSpPr>
          <p:cNvPr name="TextBox 5" id="5"/>
          <p:cNvSpPr txBox="true"/>
          <p:nvPr/>
        </p:nvSpPr>
        <p:spPr>
          <a:xfrm rot="0">
            <a:off x="1842072" y="750253"/>
            <a:ext cx="12930018" cy="2223770"/>
          </a:xfrm>
          <a:prstGeom prst="rect">
            <a:avLst/>
          </a:prstGeom>
        </p:spPr>
        <p:txBody>
          <a:bodyPr anchor="t" rtlCol="false" tIns="0" lIns="0" bIns="0" rIns="0">
            <a:spAutoFit/>
          </a:bodyPr>
          <a:lstStyle/>
          <a:p>
            <a:pPr>
              <a:lnSpc>
                <a:spcPts val="8635"/>
              </a:lnSpc>
            </a:pPr>
            <a:r>
              <a:rPr lang="en-US" spc="70" sz="7850">
                <a:solidFill>
                  <a:srgbClr val="202020"/>
                </a:solidFill>
                <a:latin typeface="Montserrat Classic Bold"/>
              </a:rPr>
              <a:t>Análise financeira em tempo real</a:t>
            </a:r>
          </a:p>
        </p:txBody>
      </p:sp>
      <p:grpSp>
        <p:nvGrpSpPr>
          <p:cNvPr name="Group 6" id="6"/>
          <p:cNvGrpSpPr/>
          <p:nvPr/>
        </p:nvGrpSpPr>
        <p:grpSpPr>
          <a:xfrm rot="0">
            <a:off x="2074438" y="4504532"/>
            <a:ext cx="13138855" cy="3050540"/>
            <a:chOff x="0" y="0"/>
            <a:chExt cx="17518473" cy="4067387"/>
          </a:xfrm>
        </p:grpSpPr>
        <p:sp>
          <p:nvSpPr>
            <p:cNvPr name="TextBox 7" id="7"/>
            <p:cNvSpPr txBox="true"/>
            <p:nvPr/>
          </p:nvSpPr>
          <p:spPr>
            <a:xfrm rot="0">
              <a:off x="0" y="905933"/>
              <a:ext cx="17518473" cy="3161453"/>
            </a:xfrm>
            <a:prstGeom prst="rect">
              <a:avLst/>
            </a:prstGeom>
          </p:spPr>
          <p:txBody>
            <a:bodyPr anchor="t" rtlCol="false" tIns="0" lIns="0" bIns="0" rIns="0">
              <a:spAutoFit/>
            </a:bodyPr>
            <a:lstStyle/>
            <a:p>
              <a:pPr>
                <a:lnSpc>
                  <a:spcPts val="3184"/>
                </a:lnSpc>
              </a:pPr>
              <a:r>
                <a:rPr lang="en-US" spc="45" sz="2274">
                  <a:solidFill>
                    <a:srgbClr val="202020"/>
                  </a:solidFill>
                  <a:latin typeface="Montserrat Light"/>
                </a:rPr>
                <a:t>Acesso a um conjunto de análises e indicadores financeiros, que possibilitam um olhar detalhado sobre os números do negócio, essenciais para um melhor suporte à tomada de decisão. Todos os dados reais e ao momento, e análises personalizadas para empresas data-driven. </a:t>
              </a:r>
            </a:p>
            <a:p>
              <a:pPr>
                <a:lnSpc>
                  <a:spcPts val="3185"/>
                </a:lnSpc>
              </a:pPr>
              <a:r>
                <a:rPr lang="en-US" spc="45" sz="2275">
                  <a:solidFill>
                    <a:srgbClr val="202020"/>
                  </a:solidFill>
                  <a:latin typeface="Montserrat Light"/>
                </a:rPr>
                <a:t>  O PHC CS envia por e-mail análises do estado atual do seu negócio com resultados do dia de forma automática, através de um relatório configurável.</a:t>
              </a:r>
            </a:p>
          </p:txBody>
        </p:sp>
        <p:sp>
          <p:nvSpPr>
            <p:cNvPr name="TextBox 8" id="8"/>
            <p:cNvSpPr txBox="true"/>
            <p:nvPr/>
          </p:nvSpPr>
          <p:spPr>
            <a:xfrm rot="0">
              <a:off x="0" y="-66675"/>
              <a:ext cx="17518473" cy="676275"/>
            </a:xfrm>
            <a:prstGeom prst="rect">
              <a:avLst/>
            </a:prstGeom>
          </p:spPr>
          <p:txBody>
            <a:bodyPr anchor="t" rtlCol="false" tIns="0" lIns="0" bIns="0" rIns="0">
              <a:spAutoFit/>
            </a:bodyPr>
            <a:lstStyle/>
            <a:p>
              <a:pPr>
                <a:lnSpc>
                  <a:spcPts val="4200"/>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6E33F34E4A31A4896B5ADA1EE14F20A" ma:contentTypeVersion="18" ma:contentTypeDescription="Criar um novo documento." ma:contentTypeScope="" ma:versionID="2cc467ff3485e0154b8338d0eba2b07f">
  <xsd:schema xmlns:xsd="http://www.w3.org/2001/XMLSchema" xmlns:xs="http://www.w3.org/2001/XMLSchema" xmlns:p="http://schemas.microsoft.com/office/2006/metadata/properties" xmlns:ns2="768328d7-884c-4396-8fd6-8122ba77c0b3" xmlns:ns3="ffe32e88-f3cd-42d1-bdf4-6939f3c48fcb" targetNamespace="http://schemas.microsoft.com/office/2006/metadata/properties" ma:root="true" ma:fieldsID="942c66bf33316a87d1df1bce8edd67c3" ns2:_="" ns3:_="">
    <xsd:import namespace="768328d7-884c-4396-8fd6-8122ba77c0b3"/>
    <xsd:import namespace="ffe32e88-f3cd-42d1-bdf4-6939f3c48fcb"/>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328d7-884c-4396-8fd6-8122ba77c0b3"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m" ma:readOnly="false" ma:fieldId="{5cf76f15-5ced-4ddc-b409-7134ff3c332f}" ma:taxonomyMulti="true" ma:sspId="939aa9ce-4eee-40d5-89e8-ba2504be5a94"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e32e88-f3cd-42d1-bdf4-6939f3c48fc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f3d2c0c-47b5-4c94-b023-5ba0fc0db0ab}" ma:internalName="TaxCatchAll" ma:showField="CatchAllData" ma:web="ffe32e88-f3cd-42d1-bdf4-6939f3c48fcb">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hes de 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68328d7-884c-4396-8fd6-8122ba77c0b3">
      <Terms xmlns="http://schemas.microsoft.com/office/infopath/2007/PartnerControls"/>
    </lcf76f155ced4ddcb4097134ff3c332f>
    <ReferenceId xmlns="768328d7-884c-4396-8fd6-8122ba77c0b3" xsi:nil="true"/>
    <TaxCatchAll xmlns="ffe32e88-f3cd-42d1-bdf4-6939f3c48fcb" xsi:nil="true"/>
  </documentManagement>
</p:properties>
</file>

<file path=customXml/itemProps1.xml><?xml version="1.0" encoding="utf-8"?>
<ds:datastoreItem xmlns:ds="http://schemas.openxmlformats.org/officeDocument/2006/customXml" ds:itemID="{258430AE-C958-4015-9965-B16A37E65961}"/>
</file>

<file path=customXml/itemProps2.xml><?xml version="1.0" encoding="utf-8"?>
<ds:datastoreItem xmlns:ds="http://schemas.openxmlformats.org/officeDocument/2006/customXml" ds:itemID="{91776AF8-6814-4EC2-9851-786B7CDA9720}"/>
</file>

<file path=customXml/itemProps3.xml><?xml version="1.0" encoding="utf-8"?>
<ds:datastoreItem xmlns:ds="http://schemas.openxmlformats.org/officeDocument/2006/customXml" ds:itemID="{62832356-8E39-4294-942D-D2B058A00BB4}"/>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 softwares de gestão são, cada vez mais, uma ferramenta de trabalho que não pode faltar numa empresa. Existem vários sistemas de gestão que melhoram os processos organizacionais da administração de empresas. O software PHC é um deles e existem várias</dc:title>
  <cp:revision>1</cp:revision>
  <dcterms:created xsi:type="dcterms:W3CDTF">2006-08-16T00:00:00Z</dcterms:created>
  <dcterms:modified xsi:type="dcterms:W3CDTF">2011-08-01T06:04:30Z</dcterms:modified>
  <dc:identifier>DAFBJ6K5K7M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0x01010056E33F34E4A31A4896B5ADA1EE14F20A</vt:lpwstr>
  </property>
</Properties>
</file>