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lice Italics" panose="020B0604020202020204" charset="0"/>
      <p:regular r:id="rId8"/>
    </p:embeddedFon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ter" panose="020B0604020202020204" charset="0"/>
      <p:regular r:id="rId14"/>
    </p:embeddedFont>
    <p:embeddedFont>
      <p:font typeface="Libre Franklin Bold" panose="020B0604020202020204" charset="0"/>
      <p:regular r:id="rId15"/>
    </p:embeddedFont>
    <p:embeddedFont>
      <p:font typeface="Open Sans" panose="020B0604020202020204" charset="0"/>
      <p:regular r:id="rId16"/>
    </p:embeddedFont>
    <p:embeddedFont>
      <p:font typeface="Open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ustomXml" Target="../customXml/item2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5022" b="26508"/>
          <a:stretch>
            <a:fillRect/>
          </a:stretch>
        </p:blipFill>
        <p:spPr>
          <a:xfrm>
            <a:off x="-95195" y="5677353"/>
            <a:ext cx="18478390" cy="39984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62223" y="437700"/>
            <a:ext cx="763554" cy="5803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69843" y="599625"/>
            <a:ext cx="14548314" cy="26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9"/>
              </a:lnSpc>
            </a:pPr>
            <a:r>
              <a:rPr lang="en-US" sz="9999" spc="-199">
                <a:solidFill>
                  <a:srgbClr val="FFFFF6"/>
                </a:solidFill>
                <a:latin typeface="Open Sans Bold"/>
              </a:rPr>
              <a:t>7843 - Técnicas de Negociação e Venda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35672" y="3713249"/>
            <a:ext cx="1301665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6"/>
                </a:solidFill>
                <a:latin typeface="Alice Italics"/>
              </a:rPr>
              <a:t>Dicas/Técnicas de vendas por setor (Saúde)</a:t>
            </a:r>
            <a:r>
              <a:rPr lang="en-US" sz="5199">
                <a:solidFill>
                  <a:srgbClr val="000000"/>
                </a:solidFill>
                <a:latin typeface="Alice Italics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791" b="22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87510" y="7128805"/>
            <a:ext cx="11400490" cy="3065240"/>
            <a:chOff x="0" y="0"/>
            <a:chExt cx="15200653" cy="408698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5200653" cy="4086986"/>
            </a:xfrm>
            <a:prstGeom prst="rect">
              <a:avLst/>
            </a:prstGeom>
            <a:solidFill>
              <a:srgbClr val="69ADC6">
                <a:alpha val="8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5957" y="647742"/>
              <a:ext cx="14048739" cy="1755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97"/>
                </a:lnSpc>
              </a:pPr>
              <a:r>
                <a:rPr lang="en-US" sz="9415" spc="-188">
                  <a:solidFill>
                    <a:srgbClr val="FFFFF6"/>
                  </a:solidFill>
                  <a:latin typeface="Open Sans Bold"/>
                </a:rPr>
                <a:t>Introdução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86215" y="2769555"/>
              <a:ext cx="13828224" cy="527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43076" y="0"/>
            <a:ext cx="10644924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0475"/>
            <a:ext cx="5614681" cy="3672635"/>
            <a:chOff x="0" y="0"/>
            <a:chExt cx="7486242" cy="4896847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7486242" cy="3457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99"/>
                </a:lnSpc>
              </a:pPr>
              <a:r>
                <a:rPr lang="en-US" sz="5749">
                  <a:solidFill>
                    <a:srgbClr val="FFFFFF"/>
                  </a:solidFill>
                  <a:latin typeface="Libre Franklin Bold"/>
                </a:rPr>
                <a:t>Caracterização e Agentes Económicos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273912"/>
              <a:ext cx="5683611" cy="470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95706" y="348847"/>
            <a:ext cx="8539665" cy="99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4A98"/>
                </a:solidFill>
                <a:latin typeface="Inter"/>
              </a:rPr>
              <a:t>O setor da saúde define-se como um conjunto de valores, normas, instituições e intervenientes, que desenvolvem atividades de produção, distribuição e consumo de bens e serviços, cujos objetivos principais ou exclusivos são promover a saúde de indivíduos ou grupos de população.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004A98"/>
              </a:solidFill>
              <a:latin typeface="Inter"/>
            </a:endParaRP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4A98"/>
                </a:solidFill>
                <a:latin typeface="Inter"/>
              </a:rPr>
              <a:t>No setor da saúde, existe por norma um processo de investigação inicial passando para um processo de aplicação/produção.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4A98"/>
                </a:solidFill>
                <a:latin typeface="Inter"/>
              </a:rPr>
              <a:t>Por este mesmo motivo os investidores financeiros são dos intervenientes  mais importantes para o setor.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004A98"/>
              </a:solidFill>
              <a:latin typeface="Inter"/>
            </a:endParaRP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4A98"/>
                </a:solidFill>
                <a:latin typeface="Inter"/>
              </a:rPr>
              <a:t>Sendo esses investidores na maior parte das vezes alheios à área, é necessário técnicas especificas para a sua apresentação , negociação e venda.</a:t>
            </a:r>
          </a:p>
          <a:p>
            <a:pPr algn="just">
              <a:lnSpc>
                <a:spcPts val="4085"/>
              </a:lnSpc>
            </a:pPr>
            <a:endParaRPr lang="en-US" sz="2799">
              <a:solidFill>
                <a:srgbClr val="004A98"/>
              </a:solidFill>
              <a:latin typeface="Inter"/>
            </a:endParaRPr>
          </a:p>
          <a:p>
            <a:pPr algn="just">
              <a:lnSpc>
                <a:spcPts val="4085"/>
              </a:lnSpc>
            </a:pPr>
            <a:r>
              <a:rPr lang="en-US" sz="2918">
                <a:solidFill>
                  <a:srgbClr val="004A98"/>
                </a:solidFill>
                <a:latin typeface="Inter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43076" y="0"/>
            <a:ext cx="10644924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5614681" cy="4539410"/>
            <a:chOff x="0" y="0"/>
            <a:chExt cx="7486242" cy="6052547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7486242" cy="4613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99"/>
                </a:lnSpc>
              </a:pPr>
              <a:r>
                <a:rPr lang="en-US" sz="5749">
                  <a:solidFill>
                    <a:srgbClr val="FFFFFF"/>
                  </a:solidFill>
                  <a:latin typeface="Libre Franklin Bold"/>
                </a:rPr>
                <a:t>Dicas/Técnicas de Negociação e Venda</a:t>
              </a:r>
            </a:p>
            <a:p>
              <a:pPr>
                <a:lnSpc>
                  <a:spcPts val="6899"/>
                </a:lnSpc>
              </a:pPr>
              <a:endParaRPr lang="en-US" sz="5749">
                <a:solidFill>
                  <a:srgbClr val="FFFFFF"/>
                </a:solidFill>
                <a:latin typeface="Libre Franklin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429612"/>
              <a:ext cx="5683611" cy="470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57334" y="639602"/>
            <a:ext cx="9904472" cy="875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58"/>
              </a:lnSpc>
            </a:pPr>
            <a:endParaRPr/>
          </a:p>
          <a:p>
            <a:pPr algn="just">
              <a:lnSpc>
                <a:spcPts val="3278"/>
              </a:lnSpc>
            </a:pPr>
            <a:r>
              <a:rPr lang="en-US" sz="2342">
                <a:solidFill>
                  <a:srgbClr val="004A98"/>
                </a:solidFill>
                <a:latin typeface="Inter"/>
              </a:rPr>
              <a:t>  Um vendedor na área da saúde deve apresentar-se com uma imagem cuidada prestando atenção a todos os pormenores, nomeadamente um vestuário tradicional adequado aos tempos atuais.  </a:t>
            </a:r>
          </a:p>
          <a:p>
            <a:pPr algn="just">
              <a:lnSpc>
                <a:spcPts val="3278"/>
              </a:lnSpc>
            </a:pPr>
            <a:endParaRPr lang="en-US" sz="2342">
              <a:solidFill>
                <a:srgbClr val="004A98"/>
              </a:solidFill>
              <a:latin typeface="Inter"/>
            </a:endParaRPr>
          </a:p>
          <a:p>
            <a:pPr algn="just">
              <a:lnSpc>
                <a:spcPts val="3278"/>
              </a:lnSpc>
            </a:pPr>
            <a:r>
              <a:rPr lang="en-US" sz="2342">
                <a:solidFill>
                  <a:srgbClr val="004A98"/>
                </a:solidFill>
                <a:latin typeface="Inter"/>
              </a:rPr>
              <a:t>No perfil comunicativo um dos aspetos mais importantes é sem dúvida o conhecimento prévio e o mais pormenorizado possível do produto, tornando assim possível a sua descrição técnica utilizando uma linguagem o mais clara possível.</a:t>
            </a:r>
          </a:p>
          <a:p>
            <a:pPr algn="just">
              <a:lnSpc>
                <a:spcPts val="3278"/>
              </a:lnSpc>
            </a:pPr>
            <a:endParaRPr lang="en-US" sz="2342">
              <a:solidFill>
                <a:srgbClr val="004A98"/>
              </a:solidFill>
              <a:latin typeface="Inter"/>
            </a:endParaRPr>
          </a:p>
          <a:p>
            <a:pPr algn="just">
              <a:lnSpc>
                <a:spcPts val="3278"/>
              </a:lnSpc>
            </a:pPr>
            <a:r>
              <a:rPr lang="en-US" sz="2342">
                <a:solidFill>
                  <a:srgbClr val="004A98"/>
                </a:solidFill>
                <a:latin typeface="Inter"/>
              </a:rPr>
              <a:t>É igualmente importante assumir o controlo da negociação utilizando para isso uma escolha de palavras e do tom a utilizar, evitando alguns termos e vincando outros. Por exemplo: não deve nunca ser utilizado o termo problema, devemos sim substituí-lo por dificuldade ou obstáculo a ultrapassar, etc… </a:t>
            </a:r>
          </a:p>
          <a:p>
            <a:pPr algn="just">
              <a:lnSpc>
                <a:spcPts val="3278"/>
              </a:lnSpc>
            </a:pPr>
            <a:endParaRPr lang="en-US" sz="2342">
              <a:solidFill>
                <a:srgbClr val="004A98"/>
              </a:solidFill>
              <a:latin typeface="Inter"/>
            </a:endParaRPr>
          </a:p>
          <a:p>
            <a:pPr algn="just">
              <a:lnSpc>
                <a:spcPts val="3278"/>
              </a:lnSpc>
            </a:pPr>
            <a:r>
              <a:rPr lang="en-US" sz="2342">
                <a:solidFill>
                  <a:srgbClr val="004A98"/>
                </a:solidFill>
                <a:latin typeface="Inter"/>
              </a:rPr>
              <a:t>Dada a natureza da área a postura a assumir, deve ser uma postura de seriedade e ao mesmo tempo assertividade. Devem ser evitados certos gestos e comportamentos que demonstrem insegurança e intromissão no espaço pessoal do interlocutor, tais como: cruzar os braços, tocar, virar as costas, etc…</a:t>
            </a:r>
          </a:p>
          <a:p>
            <a:pPr algn="just">
              <a:lnSpc>
                <a:spcPts val="2438"/>
              </a:lnSpc>
            </a:pPr>
            <a:endParaRPr lang="en-US" sz="2342">
              <a:solidFill>
                <a:srgbClr val="004A98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27525" y="811804"/>
            <a:ext cx="4813447" cy="3853991"/>
          </a:xfrm>
          <a:prstGeom prst="rect">
            <a:avLst/>
          </a:prstGeom>
          <a:solidFill>
            <a:srgbClr val="FFFFF6"/>
          </a:solidFill>
        </p:spPr>
      </p:sp>
      <p:sp>
        <p:nvSpPr>
          <p:cNvPr id="3" name="AutoShape 3"/>
          <p:cNvSpPr/>
          <p:nvPr/>
        </p:nvSpPr>
        <p:spPr>
          <a:xfrm>
            <a:off x="13127525" y="5404309"/>
            <a:ext cx="4813447" cy="3853991"/>
          </a:xfrm>
          <a:prstGeom prst="rect">
            <a:avLst/>
          </a:prstGeom>
          <a:solidFill>
            <a:srgbClr val="FFFFF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31" r="7037"/>
          <a:stretch>
            <a:fillRect/>
          </a:stretch>
        </p:blipFill>
        <p:spPr>
          <a:xfrm>
            <a:off x="-198798" y="-52033"/>
            <a:ext cx="12631442" cy="1056125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548091" y="2052831"/>
            <a:ext cx="3972315" cy="1371936"/>
            <a:chOff x="0" y="0"/>
            <a:chExt cx="5296420" cy="1829248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529642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338">
                  <a:solidFill>
                    <a:srgbClr val="69ADC6"/>
                  </a:solidFill>
                  <a:latin typeface="Open Sans"/>
                </a:rPr>
                <a:t>PERFIL DE IMAGEM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51654"/>
              <a:ext cx="5296420" cy="1699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1" lvl="1" indent="-237491">
                <a:lnSpc>
                  <a:spcPts val="3300"/>
                </a:lnSpc>
                <a:buFont typeface="Arial"/>
                <a:buChar char="•"/>
              </a:pPr>
              <a:r>
                <a:rPr lang="en-US" sz="2200" spc="22">
                  <a:solidFill>
                    <a:srgbClr val="69ADC6"/>
                  </a:solidFill>
                  <a:latin typeface="Open Sans"/>
                </a:rPr>
                <a:t>Vestuário</a:t>
              </a:r>
            </a:p>
            <a:p>
              <a:pPr marL="474981" lvl="1" indent="-237491">
                <a:lnSpc>
                  <a:spcPts val="3300"/>
                </a:lnSpc>
                <a:buFont typeface="Arial"/>
                <a:buChar char="•"/>
              </a:pPr>
              <a:r>
                <a:rPr lang="en-US" sz="2200" spc="22">
                  <a:solidFill>
                    <a:srgbClr val="69ADC6"/>
                  </a:solidFill>
                  <a:latin typeface="Open Sans"/>
                </a:rPr>
                <a:t>Aspeto cuidado</a:t>
              </a:r>
            </a:p>
            <a:p>
              <a:pPr>
                <a:lnSpc>
                  <a:spcPts val="3750"/>
                </a:lnSpc>
              </a:pPr>
              <a:endParaRPr lang="en-US" sz="2200" spc="22">
                <a:solidFill>
                  <a:srgbClr val="69ADC6"/>
                </a:solidFill>
                <a:latin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548091" y="5610135"/>
            <a:ext cx="3972315" cy="3920826"/>
            <a:chOff x="0" y="0"/>
            <a:chExt cx="5296420" cy="5227768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5296420" cy="1188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338">
                  <a:solidFill>
                    <a:srgbClr val="69ADC6"/>
                  </a:solidFill>
                  <a:latin typeface="Open Sans"/>
                </a:rPr>
                <a:t>PERFIL COMUNICATIVO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61254"/>
              <a:ext cx="5296420" cy="3866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1" lvl="1" indent="-237491">
                <a:lnSpc>
                  <a:spcPts val="3300"/>
                </a:lnSpc>
                <a:buFont typeface="Arial"/>
                <a:buChar char="•"/>
              </a:pPr>
              <a:r>
                <a:rPr lang="en-US" sz="2200" spc="22">
                  <a:solidFill>
                    <a:srgbClr val="69ADC6"/>
                  </a:solidFill>
                  <a:latin typeface="Open Sans"/>
                </a:rPr>
                <a:t>Linguagem técnica/comercial</a:t>
              </a:r>
            </a:p>
            <a:p>
              <a:pPr marL="474981" lvl="1" indent="-237491">
                <a:lnSpc>
                  <a:spcPts val="3300"/>
                </a:lnSpc>
                <a:buFont typeface="Arial"/>
                <a:buChar char="•"/>
              </a:pPr>
              <a:r>
                <a:rPr lang="en-US" sz="2200" spc="9">
                  <a:solidFill>
                    <a:srgbClr val="69ADC6"/>
                  </a:solidFill>
                  <a:latin typeface="Arimo"/>
                </a:rPr>
                <a:t>Linguagem assertiva</a:t>
              </a:r>
            </a:p>
            <a:p>
              <a:pPr marL="474981" lvl="1" indent="-237491">
                <a:lnSpc>
                  <a:spcPts val="3300"/>
                </a:lnSpc>
                <a:buFont typeface="Arial"/>
                <a:buChar char="•"/>
              </a:pPr>
              <a:r>
                <a:rPr lang="en-US" sz="2200" spc="9">
                  <a:solidFill>
                    <a:srgbClr val="69ADC6"/>
                  </a:solidFill>
                  <a:latin typeface="Arimo"/>
                </a:rPr>
                <a:t>Postura corporal respeitadora</a:t>
              </a:r>
            </a:p>
            <a:p>
              <a:pPr marL="474981" lvl="1" indent="-237491">
                <a:lnSpc>
                  <a:spcPts val="3300"/>
                </a:lnSpc>
                <a:buFont typeface="Arial"/>
                <a:buChar char="•"/>
              </a:pPr>
              <a:r>
                <a:rPr lang="en-US" sz="2200" spc="9">
                  <a:solidFill>
                    <a:srgbClr val="69ADC6"/>
                  </a:solidFill>
                  <a:latin typeface="Arimo"/>
                </a:rPr>
                <a:t>Conhecimentos da área</a:t>
              </a:r>
            </a:p>
            <a:p>
              <a:pPr>
                <a:lnSpc>
                  <a:spcPts val="3300"/>
                </a:lnSpc>
              </a:pPr>
              <a:endParaRPr lang="en-US" sz="2200" spc="9">
                <a:solidFill>
                  <a:srgbClr val="69ADC6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82" b="2567"/>
          <a:stretch>
            <a:fillRect/>
          </a:stretch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2798333" y="4719548"/>
            <a:ext cx="2601796" cy="8006360"/>
          </a:xfrm>
          <a:prstGeom prst="rect">
            <a:avLst/>
          </a:prstGeom>
          <a:solidFill>
            <a:srgbClr val="69ADC6">
              <a:alpha val="6784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026141" y="8358200"/>
            <a:ext cx="4146181" cy="1038908"/>
            <a:chOff x="0" y="0"/>
            <a:chExt cx="5528241" cy="1385211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5528241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0"/>
                </a:lnSpc>
              </a:pPr>
              <a:r>
                <a:rPr lang="en-US" sz="3800" spc="380">
                  <a:solidFill>
                    <a:srgbClr val="FFFFF6"/>
                  </a:solidFill>
                  <a:latin typeface="Open Sans Bold"/>
                </a:rPr>
                <a:t>CONCLUSÃO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70886"/>
              <a:ext cx="552824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E33F34E4A31A4896B5ADA1EE14F20A" ma:contentTypeVersion="18" ma:contentTypeDescription="Criar um novo documento." ma:contentTypeScope="" ma:versionID="2cc467ff3485e0154b8338d0eba2b07f">
  <xsd:schema xmlns:xsd="http://www.w3.org/2001/XMLSchema" xmlns:xs="http://www.w3.org/2001/XMLSchema" xmlns:p="http://schemas.microsoft.com/office/2006/metadata/properties" xmlns:ns2="768328d7-884c-4396-8fd6-8122ba77c0b3" xmlns:ns3="ffe32e88-f3cd-42d1-bdf4-6939f3c48fcb" targetNamespace="http://schemas.microsoft.com/office/2006/metadata/properties" ma:root="true" ma:fieldsID="942c66bf33316a87d1df1bce8edd67c3" ns2:_="" ns3:_="">
    <xsd:import namespace="768328d7-884c-4396-8fd6-8122ba77c0b3"/>
    <xsd:import namespace="ffe32e88-f3cd-42d1-bdf4-6939f3c48fc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328d7-884c-4396-8fd6-8122ba77c0b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m" ma:readOnly="false" ma:fieldId="{5cf76f15-5ced-4ddc-b409-7134ff3c332f}" ma:taxonomyMulti="true" ma:sspId="939aa9ce-4eee-40d5-89e8-ba2504be5a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32e88-f3cd-42d1-bdf4-6939f3c48fc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f3d2c0c-47b5-4c94-b023-5ba0fc0db0ab}" ma:internalName="TaxCatchAll" ma:showField="CatchAllData" ma:web="ffe32e88-f3cd-42d1-bdf4-6939f3c48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68328d7-884c-4396-8fd6-8122ba77c0b3" xsi:nil="true"/>
    <lcf76f155ced4ddcb4097134ff3c332f xmlns="768328d7-884c-4396-8fd6-8122ba77c0b3">
      <Terms xmlns="http://schemas.microsoft.com/office/infopath/2007/PartnerControls"/>
    </lcf76f155ced4ddcb4097134ff3c332f>
    <TaxCatchAll xmlns="ffe32e88-f3cd-42d1-bdf4-6939f3c48fcb" xsi:nil="true"/>
  </documentManagement>
</p:properties>
</file>

<file path=customXml/itemProps1.xml><?xml version="1.0" encoding="utf-8"?>
<ds:datastoreItem xmlns:ds="http://schemas.openxmlformats.org/officeDocument/2006/customXml" ds:itemID="{F0C8B320-F16F-43DF-B17A-14D68D36DA63}"/>
</file>

<file path=customXml/itemProps2.xml><?xml version="1.0" encoding="utf-8"?>
<ds:datastoreItem xmlns:ds="http://schemas.openxmlformats.org/officeDocument/2006/customXml" ds:itemID="{84AC551A-88F6-4B3D-8592-79781B68DA11}"/>
</file>

<file path=customXml/itemProps3.xml><?xml version="1.0" encoding="utf-8"?>
<ds:datastoreItem xmlns:ds="http://schemas.openxmlformats.org/officeDocument/2006/customXml" ds:itemID="{EA60D109-B4AB-46D2-8A1D-00261160C1C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334</Words>
  <Application>Microsoft Office PowerPoint</Application>
  <PresentationFormat>Personalizados</PresentationFormat>
  <Paragraphs>30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5" baseType="lpstr">
      <vt:lpstr>Open Sans Bold</vt:lpstr>
      <vt:lpstr>Arial</vt:lpstr>
      <vt:lpstr>Calibri</vt:lpstr>
      <vt:lpstr>Arimo</vt:lpstr>
      <vt:lpstr>Open Sans</vt:lpstr>
      <vt:lpstr>Alice Italics</vt:lpstr>
      <vt:lpstr>Inter</vt:lpstr>
      <vt:lpstr>Libre Franklin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Cuidando da Nossa Saúde Mental</dc:title>
  <cp:lastModifiedBy>Joao Lino</cp:lastModifiedBy>
  <cp:revision>2</cp:revision>
  <dcterms:created xsi:type="dcterms:W3CDTF">2006-08-16T00:00:00Z</dcterms:created>
  <dcterms:modified xsi:type="dcterms:W3CDTF">2022-02-24T16:24:28Z</dcterms:modified>
  <dc:identifier>DAE5GczoHJ0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0x01010056E33F34E4A31A4896B5ADA1EE14F20A</vt:lpwstr>
  </property>
</Properties>
</file>