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</p:sldIdLst>
  <p:sldSz cx="18288000" cy="10287000"/>
  <p:notesSz cx="6858000" cy="9144000"/>
  <p:embeddedFontLst>
    <p:embeddedFont>
      <p:font typeface="Anonymous Pro" charset="1" panose="02060609030202000504"/>
      <p:regular r:id="rId6"/>
    </p:embeddedFont>
    <p:embeddedFont>
      <p:font typeface="Anonymous Pro Bold" charset="1" panose="02060809030202000504"/>
      <p:regular r:id="rId7"/>
    </p:embeddedFont>
    <p:embeddedFont>
      <p:font typeface="Anonymous Pro Italics" charset="1" panose="02060609030202000504"/>
      <p:regular r:id="rId8"/>
    </p:embeddedFont>
    <p:embeddedFont>
      <p:font typeface="Anonymous Pro Bold Italics" charset="1" panose="020608090302020005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HK Grotesk Medium" charset="1" panose="00000600000000000000"/>
      <p:regular r:id="rId14"/>
    </p:embeddedFont>
    <p:embeddedFont>
      <p:font typeface="HK Grotesk Medium Bold" charset="1" panose="00000700000000000000"/>
      <p:regular r:id="rId15"/>
    </p:embeddedFont>
    <p:embeddedFont>
      <p:font typeface="HK Grotesk Medium Italics" charset="1" panose="00000600000000000000"/>
      <p:regular r:id="rId16"/>
    </p:embeddedFont>
    <p:embeddedFont>
      <p:font typeface="HK Grotesk Medium Bold Italics" charset="1" panose="000007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customXml" Target="../customXml/item3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6" Type="http://schemas.openxmlformats.org/officeDocument/2006/relationships/font" Target="fonts/font6.fntdata"/><Relationship Id="rId40" Type="http://schemas.openxmlformats.org/officeDocument/2006/relationships/customXml" Target="../customXml/item1.xml"/><Relationship Id="rId15" Type="http://schemas.openxmlformats.org/officeDocument/2006/relationships/font" Target="fonts/font15.fntdata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14" Type="http://schemas.openxmlformats.org/officeDocument/2006/relationships/font" Target="fonts/font14.fntdata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gif" Type="http://schemas.openxmlformats.org/officeDocument/2006/relationships/image"/><Relationship Id="rId5" Target="../media/image4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gi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3.gi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gif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3.gi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jpeg" Type="http://schemas.openxmlformats.org/officeDocument/2006/relationships/image"/><Relationship Id="rId5" Target="../media/image3.gi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gif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jpeg" Type="http://schemas.openxmlformats.org/officeDocument/2006/relationships/image"/><Relationship Id="rId5" Target="../media/image3.gi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gif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gif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VADxbFLAnZE.mp4" Type="http://schemas.openxmlformats.org/officeDocument/2006/relationships/video"/><Relationship Id="rId4" Target="../media/VADxbFLAnZE.mp4" Type="http://schemas.microsoft.com/office/2007/relationships/media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gif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jpeg" Type="http://schemas.openxmlformats.org/officeDocument/2006/relationships/image"/><Relationship Id="rId5" Target="../media/image3.gi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935633" y="-824364"/>
            <a:ext cx="3928667" cy="416332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974672"/>
            <a:ext cx="5859745" cy="8283628"/>
            <a:chOff x="0" y="0"/>
            <a:chExt cx="8041802" cy="11368293"/>
          </a:xfrm>
        </p:grpSpPr>
        <p:sp>
          <p:nvSpPr>
            <p:cNvPr name="Freeform 4" id="4"/>
            <p:cNvSpPr/>
            <p:nvPr/>
          </p:nvSpPr>
          <p:spPr>
            <a:xfrm>
              <a:off x="72390" y="72390"/>
              <a:ext cx="7897022" cy="11223513"/>
            </a:xfrm>
            <a:custGeom>
              <a:avLst/>
              <a:gdLst/>
              <a:ahLst/>
              <a:cxnLst/>
              <a:rect r="r" b="b" t="t" l="l"/>
              <a:pathLst>
                <a:path h="11223513" w="7897022">
                  <a:moveTo>
                    <a:pt x="0" y="0"/>
                  </a:moveTo>
                  <a:lnTo>
                    <a:pt x="7897022" y="0"/>
                  </a:lnTo>
                  <a:lnTo>
                    <a:pt x="7897022" y="11223513"/>
                  </a:lnTo>
                  <a:lnTo>
                    <a:pt x="0" y="11223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8041802" cy="11368293"/>
            </a:xfrm>
            <a:custGeom>
              <a:avLst/>
              <a:gdLst/>
              <a:ahLst/>
              <a:cxnLst/>
              <a:rect r="r" b="b" t="t" l="l"/>
              <a:pathLst>
                <a:path h="11368293" w="8041802">
                  <a:moveTo>
                    <a:pt x="7897022" y="11223513"/>
                  </a:moveTo>
                  <a:lnTo>
                    <a:pt x="8041802" y="11223513"/>
                  </a:lnTo>
                  <a:lnTo>
                    <a:pt x="8041802" y="11368293"/>
                  </a:lnTo>
                  <a:lnTo>
                    <a:pt x="7897022" y="11368293"/>
                  </a:lnTo>
                  <a:lnTo>
                    <a:pt x="7897022" y="11223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223513"/>
                  </a:lnTo>
                  <a:lnTo>
                    <a:pt x="0" y="11223513"/>
                  </a:lnTo>
                  <a:lnTo>
                    <a:pt x="0" y="144780"/>
                  </a:lnTo>
                  <a:close/>
                  <a:moveTo>
                    <a:pt x="0" y="11223513"/>
                  </a:moveTo>
                  <a:lnTo>
                    <a:pt x="144780" y="11223513"/>
                  </a:lnTo>
                  <a:lnTo>
                    <a:pt x="144780" y="11368293"/>
                  </a:lnTo>
                  <a:lnTo>
                    <a:pt x="0" y="11368293"/>
                  </a:lnTo>
                  <a:lnTo>
                    <a:pt x="0" y="11223513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223513"/>
                  </a:lnTo>
                  <a:lnTo>
                    <a:pt x="7897022" y="11223513"/>
                  </a:lnTo>
                  <a:lnTo>
                    <a:pt x="7897022" y="144780"/>
                  </a:lnTo>
                  <a:close/>
                  <a:moveTo>
                    <a:pt x="144780" y="11223513"/>
                  </a:moveTo>
                  <a:lnTo>
                    <a:pt x="7897022" y="11223513"/>
                  </a:lnTo>
                  <a:lnTo>
                    <a:pt x="7897022" y="11368293"/>
                  </a:lnTo>
                  <a:lnTo>
                    <a:pt x="144780" y="11368293"/>
                  </a:lnTo>
                  <a:lnTo>
                    <a:pt x="144780" y="11223513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74672"/>
            <a:ext cx="5859745" cy="908385"/>
            <a:chOff x="0" y="0"/>
            <a:chExt cx="8041802" cy="1246650"/>
          </a:xfrm>
        </p:grpSpPr>
        <p:sp>
          <p:nvSpPr>
            <p:cNvPr name="Freeform 7" id="7"/>
            <p:cNvSpPr/>
            <p:nvPr/>
          </p:nvSpPr>
          <p:spPr>
            <a:xfrm>
              <a:off x="72390" y="72390"/>
              <a:ext cx="7897022" cy="1101870"/>
            </a:xfrm>
            <a:custGeom>
              <a:avLst/>
              <a:gdLst/>
              <a:ahLst/>
              <a:cxnLst/>
              <a:rect r="r" b="b" t="t" l="l"/>
              <a:pathLst>
                <a:path h="1101870" w="7897022">
                  <a:moveTo>
                    <a:pt x="0" y="0"/>
                  </a:moveTo>
                  <a:lnTo>
                    <a:pt x="7897022" y="0"/>
                  </a:lnTo>
                  <a:lnTo>
                    <a:pt x="7897022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CED"/>
            </a:solidFill>
          </p:spPr>
        </p:sp>
        <p:sp>
          <p:nvSpPr>
            <p:cNvPr name="Freeform 8" id="8"/>
            <p:cNvSpPr/>
            <p:nvPr/>
          </p:nvSpPr>
          <p:spPr>
            <a:xfrm>
              <a:off x="0" y="0"/>
              <a:ext cx="8041802" cy="1246650"/>
            </a:xfrm>
            <a:custGeom>
              <a:avLst/>
              <a:gdLst/>
              <a:ahLst/>
              <a:cxnLst/>
              <a:rect r="r" b="b" t="t" l="l"/>
              <a:pathLst>
                <a:path h="1246650" w="8041802">
                  <a:moveTo>
                    <a:pt x="7897022" y="1101870"/>
                  </a:moveTo>
                  <a:lnTo>
                    <a:pt x="8041802" y="1101870"/>
                  </a:lnTo>
                  <a:lnTo>
                    <a:pt x="8041802" y="1246650"/>
                  </a:lnTo>
                  <a:lnTo>
                    <a:pt x="7897022" y="1246650"/>
                  </a:lnTo>
                  <a:lnTo>
                    <a:pt x="7897022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01870"/>
                  </a:lnTo>
                  <a:lnTo>
                    <a:pt x="7897022" y="1101870"/>
                  </a:lnTo>
                  <a:lnTo>
                    <a:pt x="7897022" y="144780"/>
                  </a:lnTo>
                  <a:close/>
                  <a:moveTo>
                    <a:pt x="144780" y="1101870"/>
                  </a:moveTo>
                  <a:lnTo>
                    <a:pt x="7897022" y="1101870"/>
                  </a:lnTo>
                  <a:lnTo>
                    <a:pt x="7897022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name="AutoShape 9" id="9"/>
          <p:cNvSpPr/>
          <p:nvPr/>
        </p:nvSpPr>
        <p:spPr>
          <a:xfrm rot="0">
            <a:off x="2717481" y="1386356"/>
            <a:ext cx="3688462" cy="85017"/>
          </a:xfrm>
          <a:prstGeom prst="rect">
            <a:avLst/>
          </a:prstGeom>
          <a:solidFill>
            <a:srgbClr val="2E2E2E"/>
          </a:solid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62290" y="7736161"/>
            <a:ext cx="3928667" cy="4163327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1511202" y="1285989"/>
            <a:ext cx="285750" cy="285750"/>
            <a:chOff x="0" y="0"/>
            <a:chExt cx="381000" cy="381000"/>
          </a:xfrm>
        </p:grpSpPr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4" id="14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16" id="16"/>
          <p:cNvGrpSpPr/>
          <p:nvPr/>
        </p:nvGrpSpPr>
        <p:grpSpPr>
          <a:xfrm rot="0">
            <a:off x="1930302" y="1285989"/>
            <a:ext cx="285750" cy="285750"/>
            <a:chOff x="0" y="0"/>
            <a:chExt cx="381000" cy="381000"/>
          </a:xfrm>
        </p:grpSpPr>
        <p:grpSp>
          <p:nvGrpSpPr>
            <p:cNvPr name="Group 17" id="17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21" id="21"/>
          <p:cNvGrpSpPr/>
          <p:nvPr/>
        </p:nvGrpSpPr>
        <p:grpSpPr>
          <a:xfrm rot="0">
            <a:off x="7707370" y="2588228"/>
            <a:ext cx="9427989" cy="5110544"/>
            <a:chOff x="0" y="0"/>
            <a:chExt cx="12570652" cy="6814059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238125"/>
              <a:ext cx="12570652" cy="4596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000"/>
                </a:lnSpc>
              </a:pPr>
              <a:r>
                <a:rPr lang="en-US" sz="13000">
                  <a:solidFill>
                    <a:srgbClr val="2E2E2E"/>
                  </a:solidFill>
                  <a:latin typeface="Anonymous Pro Bold"/>
                </a:rPr>
                <a:t>GESTÃO DE CONLITOS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5345453"/>
              <a:ext cx="12570652" cy="70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>
                  <a:solidFill>
                    <a:srgbClr val="2E2E2E"/>
                  </a:solidFill>
                  <a:latin typeface="HK Grotesk Medium"/>
                </a:rPr>
                <a:t>Por João Lino</a:t>
              </a:r>
            </a:p>
          </p:txBody>
        </p:sp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0" y="6369081"/>
              <a:ext cx="5741651" cy="444978"/>
            </a:xfrm>
            <a:prstGeom prst="rect">
              <a:avLst/>
            </a:prstGeom>
          </p:spPr>
        </p:pic>
      </p:grpSp>
      <p:pic>
        <p:nvPicPr>
          <p:cNvPr name="Picture 25" id="25"/>
          <p:cNvPicPr>
            <a:picLocks noChangeAspect="true"/>
          </p:cNvPicPr>
          <p:nvPr/>
        </p:nvPicPr>
        <p:blipFill>
          <a:blip r:embed="rId5"/>
          <a:srcRect l="42675" t="0" r="6600" b="0"/>
          <a:stretch>
            <a:fillRect/>
          </a:stretch>
        </p:blipFill>
        <p:spPr>
          <a:xfrm flipH="false" flipV="false" rot="0">
            <a:off x="1158706" y="1883057"/>
            <a:ext cx="5599733" cy="7359879"/>
          </a:xfrm>
          <a:prstGeom prst="rect">
            <a:avLst/>
          </a:prstGeom>
        </p:spPr>
      </p:pic>
      <p:sp>
        <p:nvSpPr>
          <p:cNvPr name="TextBox 26" id="26"/>
          <p:cNvSpPr txBox="true"/>
          <p:nvPr/>
        </p:nvSpPr>
        <p:spPr>
          <a:xfrm rot="0">
            <a:off x="16668640" y="1019175"/>
            <a:ext cx="590660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Anonymous Pro Bold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45655" y="8205336"/>
            <a:ext cx="3928667" cy="416332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144000" y="-233818"/>
            <a:ext cx="9314034" cy="10754636"/>
            <a:chOff x="0" y="0"/>
            <a:chExt cx="12782402" cy="14759457"/>
          </a:xfrm>
        </p:grpSpPr>
        <p:sp>
          <p:nvSpPr>
            <p:cNvPr name="Freeform 4" id="4"/>
            <p:cNvSpPr/>
            <p:nvPr/>
          </p:nvSpPr>
          <p:spPr>
            <a:xfrm>
              <a:off x="72390" y="72390"/>
              <a:ext cx="12637623" cy="14614676"/>
            </a:xfrm>
            <a:custGeom>
              <a:avLst/>
              <a:gdLst/>
              <a:ahLst/>
              <a:cxnLst/>
              <a:rect r="r" b="b" t="t" l="l"/>
              <a:pathLst>
                <a:path h="14614676" w="12637623">
                  <a:moveTo>
                    <a:pt x="0" y="0"/>
                  </a:moveTo>
                  <a:lnTo>
                    <a:pt x="12637623" y="0"/>
                  </a:lnTo>
                  <a:lnTo>
                    <a:pt x="12637623" y="14614676"/>
                  </a:lnTo>
                  <a:lnTo>
                    <a:pt x="0" y="1461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12782403" cy="14759457"/>
            </a:xfrm>
            <a:custGeom>
              <a:avLst/>
              <a:gdLst/>
              <a:ahLst/>
              <a:cxnLst/>
              <a:rect r="r" b="b" t="t" l="l"/>
              <a:pathLst>
                <a:path h="14759457" w="12782403">
                  <a:moveTo>
                    <a:pt x="12637622" y="14614677"/>
                  </a:moveTo>
                  <a:lnTo>
                    <a:pt x="12782403" y="14614677"/>
                  </a:lnTo>
                  <a:lnTo>
                    <a:pt x="12782403" y="14759457"/>
                  </a:lnTo>
                  <a:lnTo>
                    <a:pt x="12637622" y="14759457"/>
                  </a:lnTo>
                  <a:lnTo>
                    <a:pt x="12637622" y="146146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614677"/>
                  </a:lnTo>
                  <a:lnTo>
                    <a:pt x="0" y="14614677"/>
                  </a:lnTo>
                  <a:lnTo>
                    <a:pt x="0" y="144780"/>
                  </a:lnTo>
                  <a:close/>
                  <a:moveTo>
                    <a:pt x="0" y="14614677"/>
                  </a:moveTo>
                  <a:lnTo>
                    <a:pt x="144780" y="14614677"/>
                  </a:lnTo>
                  <a:lnTo>
                    <a:pt x="144780" y="14759457"/>
                  </a:lnTo>
                  <a:lnTo>
                    <a:pt x="0" y="14759457"/>
                  </a:lnTo>
                  <a:lnTo>
                    <a:pt x="0" y="14614677"/>
                  </a:lnTo>
                  <a:close/>
                  <a:moveTo>
                    <a:pt x="12637622" y="144780"/>
                  </a:moveTo>
                  <a:lnTo>
                    <a:pt x="12782403" y="144780"/>
                  </a:lnTo>
                  <a:lnTo>
                    <a:pt x="12782403" y="14614677"/>
                  </a:lnTo>
                  <a:lnTo>
                    <a:pt x="12637622" y="14614677"/>
                  </a:lnTo>
                  <a:lnTo>
                    <a:pt x="12637622" y="144780"/>
                  </a:lnTo>
                  <a:close/>
                  <a:moveTo>
                    <a:pt x="144780" y="14614677"/>
                  </a:moveTo>
                  <a:lnTo>
                    <a:pt x="12637622" y="14614677"/>
                  </a:lnTo>
                  <a:lnTo>
                    <a:pt x="12637622" y="14759457"/>
                  </a:lnTo>
                  <a:lnTo>
                    <a:pt x="144780" y="14759457"/>
                  </a:lnTo>
                  <a:lnTo>
                    <a:pt x="144780" y="14614677"/>
                  </a:lnTo>
                  <a:close/>
                  <a:moveTo>
                    <a:pt x="12637622" y="0"/>
                  </a:moveTo>
                  <a:lnTo>
                    <a:pt x="12782403" y="0"/>
                  </a:lnTo>
                  <a:lnTo>
                    <a:pt x="12782403" y="144780"/>
                  </a:lnTo>
                  <a:lnTo>
                    <a:pt x="12637622" y="144780"/>
                  </a:lnTo>
                  <a:lnTo>
                    <a:pt x="126376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637622" y="0"/>
                  </a:lnTo>
                  <a:lnTo>
                    <a:pt x="126376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699408" y="4995304"/>
            <a:ext cx="5914254" cy="914400"/>
            <a:chOff x="0" y="0"/>
            <a:chExt cx="7885672" cy="1219200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812800" y="-9525"/>
              <a:ext cx="7072872" cy="1228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Quando a resolução do conflito não tem fim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843890" y="6930217"/>
            <a:ext cx="5914254" cy="914400"/>
            <a:chOff x="0" y="0"/>
            <a:chExt cx="7885672" cy="1219200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812800" y="-9525"/>
              <a:ext cx="7072872" cy="1228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Quando utilizado para vantagens empresariais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699408" y="2834186"/>
            <a:ext cx="5914254" cy="914400"/>
            <a:chOff x="0" y="0"/>
            <a:chExt cx="7885672" cy="1219200"/>
          </a:xfrm>
        </p:grpSpPr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812800" y="-9525"/>
              <a:ext cx="7072872" cy="1228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Rápida resposta a situações de urgência</a:t>
              </a:r>
            </a:p>
          </p:txBody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935633" y="-1567159"/>
            <a:ext cx="3928667" cy="4163327"/>
          </a:xfrm>
          <a:prstGeom prst="rect">
            <a:avLst/>
          </a:prstGeom>
        </p:spPr>
      </p:pic>
      <p:sp>
        <p:nvSpPr>
          <p:cNvPr name="TextBox 25" id="25"/>
          <p:cNvSpPr txBox="true"/>
          <p:nvPr/>
        </p:nvSpPr>
        <p:spPr>
          <a:xfrm rot="0">
            <a:off x="1028700" y="4567796"/>
            <a:ext cx="7493822" cy="134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55"/>
              </a:lnSpc>
            </a:pPr>
            <a:r>
              <a:rPr lang="en-US" sz="10055">
                <a:solidFill>
                  <a:srgbClr val="2E2E2E"/>
                </a:solidFill>
                <a:latin typeface="Anonymous Pro Bold"/>
              </a:rPr>
              <a:t>VANTAGENS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226561" y="7056361"/>
            <a:ext cx="4271685" cy="331056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1028700" y="8791575"/>
            <a:ext cx="590660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Anonymous Pro Bold"/>
              </a:rPr>
              <a:t>03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76167" y="7176636"/>
            <a:ext cx="3928667" cy="416332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32825" t="0" r="32825" b="0"/>
          <a:stretch>
            <a:fillRect/>
          </a:stretch>
        </p:blipFill>
        <p:spPr>
          <a:xfrm flipH="false" flipV="false" rot="0">
            <a:off x="11842151" y="0"/>
            <a:ext cx="6445849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453131" y="-1052964"/>
            <a:ext cx="3928667" cy="4163327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1028700"/>
            <a:ext cx="9811800" cy="8229600"/>
            <a:chOff x="0" y="0"/>
            <a:chExt cx="13465527" cy="11294145"/>
          </a:xfrm>
        </p:grpSpPr>
        <p:sp>
          <p:nvSpPr>
            <p:cNvPr name="Freeform 6" id="6"/>
            <p:cNvSpPr/>
            <p:nvPr/>
          </p:nvSpPr>
          <p:spPr>
            <a:xfrm>
              <a:off x="72390" y="72390"/>
              <a:ext cx="13320748" cy="11149365"/>
            </a:xfrm>
            <a:custGeom>
              <a:avLst/>
              <a:gdLst/>
              <a:ahLst/>
              <a:cxnLst/>
              <a:rect r="r" b="b" t="t" l="l"/>
              <a:pathLst>
                <a:path h="11149365" w="13320748">
                  <a:moveTo>
                    <a:pt x="0" y="0"/>
                  </a:moveTo>
                  <a:lnTo>
                    <a:pt x="13320748" y="0"/>
                  </a:lnTo>
                  <a:lnTo>
                    <a:pt x="13320748" y="11149365"/>
                  </a:lnTo>
                  <a:lnTo>
                    <a:pt x="0" y="11149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13465527" cy="11294146"/>
            </a:xfrm>
            <a:custGeom>
              <a:avLst/>
              <a:gdLst/>
              <a:ahLst/>
              <a:cxnLst/>
              <a:rect r="r" b="b" t="t" l="l"/>
              <a:pathLst>
                <a:path h="11294146" w="13465527">
                  <a:moveTo>
                    <a:pt x="13320747" y="11149365"/>
                  </a:moveTo>
                  <a:lnTo>
                    <a:pt x="13465527" y="11149365"/>
                  </a:lnTo>
                  <a:lnTo>
                    <a:pt x="13465527" y="11294146"/>
                  </a:lnTo>
                  <a:lnTo>
                    <a:pt x="13320747" y="11294146"/>
                  </a:lnTo>
                  <a:lnTo>
                    <a:pt x="13320747" y="1114936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149365"/>
                  </a:lnTo>
                  <a:lnTo>
                    <a:pt x="0" y="11149365"/>
                  </a:lnTo>
                  <a:lnTo>
                    <a:pt x="0" y="144780"/>
                  </a:lnTo>
                  <a:close/>
                  <a:moveTo>
                    <a:pt x="0" y="11149365"/>
                  </a:moveTo>
                  <a:lnTo>
                    <a:pt x="144780" y="11149365"/>
                  </a:lnTo>
                  <a:lnTo>
                    <a:pt x="144780" y="11294146"/>
                  </a:lnTo>
                  <a:lnTo>
                    <a:pt x="0" y="11294146"/>
                  </a:lnTo>
                  <a:lnTo>
                    <a:pt x="0" y="11149365"/>
                  </a:lnTo>
                  <a:close/>
                  <a:moveTo>
                    <a:pt x="13320747" y="144780"/>
                  </a:moveTo>
                  <a:lnTo>
                    <a:pt x="13465527" y="144780"/>
                  </a:lnTo>
                  <a:lnTo>
                    <a:pt x="13465527" y="11149365"/>
                  </a:lnTo>
                  <a:lnTo>
                    <a:pt x="13320747" y="11149365"/>
                  </a:lnTo>
                  <a:lnTo>
                    <a:pt x="13320747" y="144780"/>
                  </a:lnTo>
                  <a:close/>
                  <a:moveTo>
                    <a:pt x="144780" y="11149365"/>
                  </a:moveTo>
                  <a:lnTo>
                    <a:pt x="13320747" y="11149365"/>
                  </a:lnTo>
                  <a:lnTo>
                    <a:pt x="13320747" y="11294146"/>
                  </a:lnTo>
                  <a:lnTo>
                    <a:pt x="144780" y="11294146"/>
                  </a:lnTo>
                  <a:lnTo>
                    <a:pt x="144780" y="11149365"/>
                  </a:lnTo>
                  <a:close/>
                  <a:moveTo>
                    <a:pt x="13320747" y="0"/>
                  </a:moveTo>
                  <a:lnTo>
                    <a:pt x="13465527" y="0"/>
                  </a:lnTo>
                  <a:lnTo>
                    <a:pt x="13465527" y="144780"/>
                  </a:lnTo>
                  <a:lnTo>
                    <a:pt x="13320747" y="144780"/>
                  </a:lnTo>
                  <a:lnTo>
                    <a:pt x="133207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20747" y="0"/>
                  </a:lnTo>
                  <a:lnTo>
                    <a:pt x="133207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1028700"/>
            <a:ext cx="9811800" cy="908385"/>
            <a:chOff x="0" y="0"/>
            <a:chExt cx="13465527" cy="1246650"/>
          </a:xfrm>
        </p:grpSpPr>
        <p:sp>
          <p:nvSpPr>
            <p:cNvPr name="Freeform 9" id="9"/>
            <p:cNvSpPr/>
            <p:nvPr/>
          </p:nvSpPr>
          <p:spPr>
            <a:xfrm>
              <a:off x="72390" y="72390"/>
              <a:ext cx="13320748" cy="1101870"/>
            </a:xfrm>
            <a:custGeom>
              <a:avLst/>
              <a:gdLst/>
              <a:ahLst/>
              <a:cxnLst/>
              <a:rect r="r" b="b" t="t" l="l"/>
              <a:pathLst>
                <a:path h="1101870" w="13320748">
                  <a:moveTo>
                    <a:pt x="0" y="0"/>
                  </a:moveTo>
                  <a:lnTo>
                    <a:pt x="13320748" y="0"/>
                  </a:lnTo>
                  <a:lnTo>
                    <a:pt x="13320748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CED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13465527" cy="1246650"/>
            </a:xfrm>
            <a:custGeom>
              <a:avLst/>
              <a:gdLst/>
              <a:ahLst/>
              <a:cxnLst/>
              <a:rect r="r" b="b" t="t" l="l"/>
              <a:pathLst>
                <a:path h="1246650" w="13465527">
                  <a:moveTo>
                    <a:pt x="13320747" y="1101870"/>
                  </a:moveTo>
                  <a:lnTo>
                    <a:pt x="13465527" y="1101870"/>
                  </a:lnTo>
                  <a:lnTo>
                    <a:pt x="13465527" y="1246650"/>
                  </a:lnTo>
                  <a:lnTo>
                    <a:pt x="13320747" y="1246650"/>
                  </a:lnTo>
                  <a:lnTo>
                    <a:pt x="13320747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13320747" y="144780"/>
                  </a:moveTo>
                  <a:lnTo>
                    <a:pt x="13465527" y="144780"/>
                  </a:lnTo>
                  <a:lnTo>
                    <a:pt x="13465527" y="1101870"/>
                  </a:lnTo>
                  <a:lnTo>
                    <a:pt x="13320747" y="1101870"/>
                  </a:lnTo>
                  <a:lnTo>
                    <a:pt x="13320747" y="144780"/>
                  </a:lnTo>
                  <a:close/>
                  <a:moveTo>
                    <a:pt x="144780" y="1101870"/>
                  </a:moveTo>
                  <a:lnTo>
                    <a:pt x="13320747" y="1101870"/>
                  </a:lnTo>
                  <a:lnTo>
                    <a:pt x="13320747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13320747" y="0"/>
                  </a:moveTo>
                  <a:lnTo>
                    <a:pt x="13465527" y="0"/>
                  </a:lnTo>
                  <a:lnTo>
                    <a:pt x="13465527" y="144780"/>
                  </a:lnTo>
                  <a:lnTo>
                    <a:pt x="13320747" y="144780"/>
                  </a:lnTo>
                  <a:lnTo>
                    <a:pt x="133207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20747" y="0"/>
                  </a:lnTo>
                  <a:lnTo>
                    <a:pt x="133207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name="AutoShape 11" id="11"/>
          <p:cNvSpPr/>
          <p:nvPr/>
        </p:nvSpPr>
        <p:spPr>
          <a:xfrm rot="0">
            <a:off x="2717481" y="1440002"/>
            <a:ext cx="7662063" cy="85781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name="Group 12" id="12"/>
          <p:cNvGrpSpPr/>
          <p:nvPr/>
        </p:nvGrpSpPr>
        <p:grpSpPr>
          <a:xfrm rot="0">
            <a:off x="1511202" y="1340017"/>
            <a:ext cx="285750" cy="285750"/>
            <a:chOff x="0" y="0"/>
            <a:chExt cx="381000" cy="381000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17" id="17"/>
          <p:cNvGrpSpPr/>
          <p:nvPr/>
        </p:nvGrpSpPr>
        <p:grpSpPr>
          <a:xfrm rot="0">
            <a:off x="1930302" y="1340017"/>
            <a:ext cx="285750" cy="285750"/>
            <a:chOff x="0" y="0"/>
            <a:chExt cx="381000" cy="381000"/>
          </a:xfrm>
        </p:grpSpPr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22" id="22"/>
          <p:cNvGrpSpPr/>
          <p:nvPr/>
        </p:nvGrpSpPr>
        <p:grpSpPr>
          <a:xfrm rot="0">
            <a:off x="2216052" y="3804653"/>
            <a:ext cx="7775648" cy="2949608"/>
            <a:chOff x="0" y="0"/>
            <a:chExt cx="10367531" cy="3932811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161925"/>
              <a:ext cx="10367531" cy="3190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2E2E2E"/>
                  </a:solidFill>
                  <a:latin typeface="Anonymous Pro Bold"/>
                </a:rPr>
                <a:t>ESTILO DE EVITAMENTO</a:t>
              </a:r>
            </a:p>
          </p:txBody>
        </p:sp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0" y="3537724"/>
              <a:ext cx="5097899" cy="3950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22206" y="2018524"/>
            <a:ext cx="5859745" cy="908385"/>
            <a:chOff x="0" y="0"/>
            <a:chExt cx="7812994" cy="121118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812994" cy="1211180"/>
              <a:chOff x="0" y="0"/>
              <a:chExt cx="8041802" cy="12466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72390" y="72390"/>
                <a:ext cx="7897022" cy="1101870"/>
              </a:xfrm>
              <a:custGeom>
                <a:avLst/>
                <a:gdLst/>
                <a:ahLst/>
                <a:cxnLst/>
                <a:rect r="r" b="b" t="t" l="l"/>
                <a:pathLst>
                  <a:path h="1101870" w="7897022">
                    <a:moveTo>
                      <a:pt x="0" y="0"/>
                    </a:moveTo>
                    <a:lnTo>
                      <a:pt x="7897022" y="0"/>
                    </a:lnTo>
                    <a:lnTo>
                      <a:pt x="7897022" y="1101870"/>
                    </a:lnTo>
                    <a:lnTo>
                      <a:pt x="0" y="1101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DCED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0" y="0"/>
                <a:ext cx="8041802" cy="1246650"/>
              </a:xfrm>
              <a:custGeom>
                <a:avLst/>
                <a:gdLst/>
                <a:ahLst/>
                <a:cxnLst/>
                <a:rect r="r" b="b" t="t" l="l"/>
                <a:pathLst>
                  <a:path h="1246650" w="8041802">
                    <a:moveTo>
                      <a:pt x="7897022" y="1101870"/>
                    </a:moveTo>
                    <a:lnTo>
                      <a:pt x="8041802" y="1101870"/>
                    </a:lnTo>
                    <a:lnTo>
                      <a:pt x="8041802" y="1246650"/>
                    </a:lnTo>
                    <a:lnTo>
                      <a:pt x="7897022" y="1246650"/>
                    </a:lnTo>
                    <a:lnTo>
                      <a:pt x="7897022" y="110187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101870"/>
                    </a:lnTo>
                    <a:lnTo>
                      <a:pt x="0" y="1101870"/>
                    </a:lnTo>
                    <a:lnTo>
                      <a:pt x="0" y="144780"/>
                    </a:lnTo>
                    <a:close/>
                    <a:moveTo>
                      <a:pt x="0" y="1101870"/>
                    </a:moveTo>
                    <a:lnTo>
                      <a:pt x="144780" y="1101870"/>
                    </a:lnTo>
                    <a:lnTo>
                      <a:pt x="144780" y="1246650"/>
                    </a:lnTo>
                    <a:lnTo>
                      <a:pt x="0" y="1246650"/>
                    </a:lnTo>
                    <a:lnTo>
                      <a:pt x="0" y="1101870"/>
                    </a:lnTo>
                    <a:close/>
                    <a:moveTo>
                      <a:pt x="7897022" y="144780"/>
                    </a:moveTo>
                    <a:lnTo>
                      <a:pt x="8041802" y="144780"/>
                    </a:lnTo>
                    <a:lnTo>
                      <a:pt x="8041802" y="1101870"/>
                    </a:lnTo>
                    <a:lnTo>
                      <a:pt x="7897022" y="1101870"/>
                    </a:lnTo>
                    <a:lnTo>
                      <a:pt x="7897022" y="144780"/>
                    </a:lnTo>
                    <a:close/>
                    <a:moveTo>
                      <a:pt x="144780" y="1101870"/>
                    </a:moveTo>
                    <a:lnTo>
                      <a:pt x="7897022" y="1101870"/>
                    </a:lnTo>
                    <a:lnTo>
                      <a:pt x="7897022" y="1246650"/>
                    </a:lnTo>
                    <a:lnTo>
                      <a:pt x="144780" y="1246650"/>
                    </a:lnTo>
                    <a:lnTo>
                      <a:pt x="144780" y="1101870"/>
                    </a:lnTo>
                    <a:close/>
                    <a:moveTo>
                      <a:pt x="7897022" y="0"/>
                    </a:moveTo>
                    <a:lnTo>
                      <a:pt x="8041802" y="0"/>
                    </a:lnTo>
                    <a:lnTo>
                      <a:pt x="8041802" y="144780"/>
                    </a:lnTo>
                    <a:lnTo>
                      <a:pt x="7897022" y="144780"/>
                    </a:lnTo>
                    <a:lnTo>
                      <a:pt x="789702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7897022" y="0"/>
                    </a:lnTo>
                    <a:lnTo>
                      <a:pt x="789702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sp>
          <p:nvSpPr>
            <p:cNvPr name="AutoShape 6" id="6"/>
            <p:cNvSpPr/>
            <p:nvPr/>
          </p:nvSpPr>
          <p:spPr>
            <a:xfrm rot="0">
              <a:off x="2251708" y="548912"/>
              <a:ext cx="4917949" cy="113356"/>
            </a:xfrm>
            <a:prstGeom prst="rect">
              <a:avLst/>
            </a:prstGeom>
            <a:solidFill>
              <a:srgbClr val="2E2E2E"/>
            </a:solidFill>
          </p:spPr>
        </p: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643336" y="415090"/>
              <a:ext cx="381000" cy="381000"/>
              <a:chOff x="6705600" y="1371600"/>
              <a:chExt cx="10972800" cy="109728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712756" y="484510"/>
              <a:ext cx="242160" cy="242160"/>
              <a:chOff x="6705600" y="1371600"/>
              <a:chExt cx="10972800" cy="109728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1202136" y="415090"/>
              <a:ext cx="381000" cy="381000"/>
              <a:chOff x="6705600" y="1371600"/>
              <a:chExt cx="10972800" cy="109728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1271556" y="484510"/>
              <a:ext cx="242160" cy="24216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15" id="15"/>
          <p:cNvSpPr txBox="true"/>
          <p:nvPr/>
        </p:nvSpPr>
        <p:spPr>
          <a:xfrm rot="0">
            <a:off x="2738974" y="504825"/>
            <a:ext cx="12810052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2E2E2E"/>
                </a:solidFill>
                <a:latin typeface="Anonymous Pro Bold"/>
              </a:rPr>
              <a:t>ESTILO DE EVITAMENTO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05705" y="4567184"/>
            <a:ext cx="14700449" cy="412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Um estilo que assenta numa postura que não é assertiva nem cooperativa , neste estilo é evitado o conflito ou a negação que existe um conflito.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Ao utilizar o estilo de evitamento a pessoa em questão evita ao máximo o confronto, o lado positivo tem como foco situações de baixo valor que não tem importância e que não vale a pena gastar recursos e energia com a situação.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45655" y="8205336"/>
            <a:ext cx="3928667" cy="416332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144000" y="-233818"/>
            <a:ext cx="9314034" cy="10754636"/>
            <a:chOff x="0" y="0"/>
            <a:chExt cx="12782402" cy="14759457"/>
          </a:xfrm>
        </p:grpSpPr>
        <p:sp>
          <p:nvSpPr>
            <p:cNvPr name="Freeform 4" id="4"/>
            <p:cNvSpPr/>
            <p:nvPr/>
          </p:nvSpPr>
          <p:spPr>
            <a:xfrm>
              <a:off x="72390" y="72390"/>
              <a:ext cx="12637623" cy="14614676"/>
            </a:xfrm>
            <a:custGeom>
              <a:avLst/>
              <a:gdLst/>
              <a:ahLst/>
              <a:cxnLst/>
              <a:rect r="r" b="b" t="t" l="l"/>
              <a:pathLst>
                <a:path h="14614676" w="12637623">
                  <a:moveTo>
                    <a:pt x="0" y="0"/>
                  </a:moveTo>
                  <a:lnTo>
                    <a:pt x="12637623" y="0"/>
                  </a:lnTo>
                  <a:lnTo>
                    <a:pt x="12637623" y="14614676"/>
                  </a:lnTo>
                  <a:lnTo>
                    <a:pt x="0" y="1461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12782403" cy="14759457"/>
            </a:xfrm>
            <a:custGeom>
              <a:avLst/>
              <a:gdLst/>
              <a:ahLst/>
              <a:cxnLst/>
              <a:rect r="r" b="b" t="t" l="l"/>
              <a:pathLst>
                <a:path h="14759457" w="12782403">
                  <a:moveTo>
                    <a:pt x="12637622" y="14614677"/>
                  </a:moveTo>
                  <a:lnTo>
                    <a:pt x="12782403" y="14614677"/>
                  </a:lnTo>
                  <a:lnTo>
                    <a:pt x="12782403" y="14759457"/>
                  </a:lnTo>
                  <a:lnTo>
                    <a:pt x="12637622" y="14759457"/>
                  </a:lnTo>
                  <a:lnTo>
                    <a:pt x="12637622" y="146146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614677"/>
                  </a:lnTo>
                  <a:lnTo>
                    <a:pt x="0" y="14614677"/>
                  </a:lnTo>
                  <a:lnTo>
                    <a:pt x="0" y="144780"/>
                  </a:lnTo>
                  <a:close/>
                  <a:moveTo>
                    <a:pt x="0" y="14614677"/>
                  </a:moveTo>
                  <a:lnTo>
                    <a:pt x="144780" y="14614677"/>
                  </a:lnTo>
                  <a:lnTo>
                    <a:pt x="144780" y="14759457"/>
                  </a:lnTo>
                  <a:lnTo>
                    <a:pt x="0" y="14759457"/>
                  </a:lnTo>
                  <a:lnTo>
                    <a:pt x="0" y="14614677"/>
                  </a:lnTo>
                  <a:close/>
                  <a:moveTo>
                    <a:pt x="12637622" y="144780"/>
                  </a:moveTo>
                  <a:lnTo>
                    <a:pt x="12782403" y="144780"/>
                  </a:lnTo>
                  <a:lnTo>
                    <a:pt x="12782403" y="14614677"/>
                  </a:lnTo>
                  <a:lnTo>
                    <a:pt x="12637622" y="14614677"/>
                  </a:lnTo>
                  <a:lnTo>
                    <a:pt x="12637622" y="144780"/>
                  </a:lnTo>
                  <a:close/>
                  <a:moveTo>
                    <a:pt x="144780" y="14614677"/>
                  </a:moveTo>
                  <a:lnTo>
                    <a:pt x="12637622" y="14614677"/>
                  </a:lnTo>
                  <a:lnTo>
                    <a:pt x="12637622" y="14759457"/>
                  </a:lnTo>
                  <a:lnTo>
                    <a:pt x="144780" y="14759457"/>
                  </a:lnTo>
                  <a:lnTo>
                    <a:pt x="144780" y="14614677"/>
                  </a:lnTo>
                  <a:close/>
                  <a:moveTo>
                    <a:pt x="12637622" y="0"/>
                  </a:moveTo>
                  <a:lnTo>
                    <a:pt x="12782403" y="0"/>
                  </a:lnTo>
                  <a:lnTo>
                    <a:pt x="12782403" y="144780"/>
                  </a:lnTo>
                  <a:lnTo>
                    <a:pt x="12637622" y="144780"/>
                  </a:lnTo>
                  <a:lnTo>
                    <a:pt x="126376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637622" y="0"/>
                  </a:lnTo>
                  <a:lnTo>
                    <a:pt x="126376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699408" y="4148696"/>
            <a:ext cx="5914254" cy="457200"/>
            <a:chOff x="0" y="0"/>
            <a:chExt cx="7885672" cy="609600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Resolução de problemas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699408" y="5681104"/>
            <a:ext cx="5914254" cy="457200"/>
            <a:chOff x="0" y="0"/>
            <a:chExt cx="7885672" cy="609600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Resguardar a reputação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699408" y="2596169"/>
            <a:ext cx="5914254" cy="457200"/>
            <a:chOff x="0" y="0"/>
            <a:chExt cx="7885672" cy="609600"/>
          </a:xfrm>
        </p:grpSpPr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Assunto de baixa importância</a:t>
              </a:r>
            </a:p>
          </p:txBody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935633" y="-1567159"/>
            <a:ext cx="3928667" cy="4163327"/>
          </a:xfrm>
          <a:prstGeom prst="rect">
            <a:avLst/>
          </a:prstGeom>
        </p:spPr>
      </p:pic>
      <p:sp>
        <p:nvSpPr>
          <p:cNvPr name="TextBox 25" id="25"/>
          <p:cNvSpPr txBox="true"/>
          <p:nvPr/>
        </p:nvSpPr>
        <p:spPr>
          <a:xfrm rot="0">
            <a:off x="1028700" y="4567796"/>
            <a:ext cx="7493822" cy="134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55"/>
              </a:lnSpc>
            </a:pPr>
            <a:r>
              <a:rPr lang="en-US" sz="10055">
                <a:solidFill>
                  <a:srgbClr val="2E2E2E"/>
                </a:solidFill>
                <a:latin typeface="Anonymous Pro Bold"/>
              </a:rPr>
              <a:t>VANTAGENS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226561" y="7056361"/>
            <a:ext cx="4271685" cy="331056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1028700" y="8791575"/>
            <a:ext cx="590660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Anonymous Pro Bold"/>
              </a:rPr>
              <a:t>03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0699408" y="7387417"/>
            <a:ext cx="5914254" cy="457200"/>
            <a:chOff x="0" y="0"/>
            <a:chExt cx="7885672" cy="609600"/>
          </a:xfrm>
        </p:grpSpPr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30" id="3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32" id="3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Problema de auto-resulução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76167" y="7176636"/>
            <a:ext cx="3928667" cy="416332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26502" t="0" r="26502" b="0"/>
          <a:stretch>
            <a:fillRect/>
          </a:stretch>
        </p:blipFill>
        <p:spPr>
          <a:xfrm flipH="false" flipV="false" rot="0">
            <a:off x="11842151" y="0"/>
            <a:ext cx="6445849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453131" y="-1052964"/>
            <a:ext cx="3928667" cy="4163327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1028700"/>
            <a:ext cx="9811800" cy="8229600"/>
            <a:chOff x="0" y="0"/>
            <a:chExt cx="13465527" cy="11294145"/>
          </a:xfrm>
        </p:grpSpPr>
        <p:sp>
          <p:nvSpPr>
            <p:cNvPr name="Freeform 6" id="6"/>
            <p:cNvSpPr/>
            <p:nvPr/>
          </p:nvSpPr>
          <p:spPr>
            <a:xfrm>
              <a:off x="72390" y="72390"/>
              <a:ext cx="13320748" cy="11149365"/>
            </a:xfrm>
            <a:custGeom>
              <a:avLst/>
              <a:gdLst/>
              <a:ahLst/>
              <a:cxnLst/>
              <a:rect r="r" b="b" t="t" l="l"/>
              <a:pathLst>
                <a:path h="11149365" w="13320748">
                  <a:moveTo>
                    <a:pt x="0" y="0"/>
                  </a:moveTo>
                  <a:lnTo>
                    <a:pt x="13320748" y="0"/>
                  </a:lnTo>
                  <a:lnTo>
                    <a:pt x="13320748" y="11149365"/>
                  </a:lnTo>
                  <a:lnTo>
                    <a:pt x="0" y="11149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13465527" cy="11294146"/>
            </a:xfrm>
            <a:custGeom>
              <a:avLst/>
              <a:gdLst/>
              <a:ahLst/>
              <a:cxnLst/>
              <a:rect r="r" b="b" t="t" l="l"/>
              <a:pathLst>
                <a:path h="11294146" w="13465527">
                  <a:moveTo>
                    <a:pt x="13320747" y="11149365"/>
                  </a:moveTo>
                  <a:lnTo>
                    <a:pt x="13465527" y="11149365"/>
                  </a:lnTo>
                  <a:lnTo>
                    <a:pt x="13465527" y="11294146"/>
                  </a:lnTo>
                  <a:lnTo>
                    <a:pt x="13320747" y="11294146"/>
                  </a:lnTo>
                  <a:lnTo>
                    <a:pt x="13320747" y="1114936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149365"/>
                  </a:lnTo>
                  <a:lnTo>
                    <a:pt x="0" y="11149365"/>
                  </a:lnTo>
                  <a:lnTo>
                    <a:pt x="0" y="144780"/>
                  </a:lnTo>
                  <a:close/>
                  <a:moveTo>
                    <a:pt x="0" y="11149365"/>
                  </a:moveTo>
                  <a:lnTo>
                    <a:pt x="144780" y="11149365"/>
                  </a:lnTo>
                  <a:lnTo>
                    <a:pt x="144780" y="11294146"/>
                  </a:lnTo>
                  <a:lnTo>
                    <a:pt x="0" y="11294146"/>
                  </a:lnTo>
                  <a:lnTo>
                    <a:pt x="0" y="11149365"/>
                  </a:lnTo>
                  <a:close/>
                  <a:moveTo>
                    <a:pt x="13320747" y="144780"/>
                  </a:moveTo>
                  <a:lnTo>
                    <a:pt x="13465527" y="144780"/>
                  </a:lnTo>
                  <a:lnTo>
                    <a:pt x="13465527" y="11149365"/>
                  </a:lnTo>
                  <a:lnTo>
                    <a:pt x="13320747" y="11149365"/>
                  </a:lnTo>
                  <a:lnTo>
                    <a:pt x="13320747" y="144780"/>
                  </a:lnTo>
                  <a:close/>
                  <a:moveTo>
                    <a:pt x="144780" y="11149365"/>
                  </a:moveTo>
                  <a:lnTo>
                    <a:pt x="13320747" y="11149365"/>
                  </a:lnTo>
                  <a:lnTo>
                    <a:pt x="13320747" y="11294146"/>
                  </a:lnTo>
                  <a:lnTo>
                    <a:pt x="144780" y="11294146"/>
                  </a:lnTo>
                  <a:lnTo>
                    <a:pt x="144780" y="11149365"/>
                  </a:lnTo>
                  <a:close/>
                  <a:moveTo>
                    <a:pt x="13320747" y="0"/>
                  </a:moveTo>
                  <a:lnTo>
                    <a:pt x="13465527" y="0"/>
                  </a:lnTo>
                  <a:lnTo>
                    <a:pt x="13465527" y="144780"/>
                  </a:lnTo>
                  <a:lnTo>
                    <a:pt x="13320747" y="144780"/>
                  </a:lnTo>
                  <a:lnTo>
                    <a:pt x="133207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20747" y="0"/>
                  </a:lnTo>
                  <a:lnTo>
                    <a:pt x="133207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1028700"/>
            <a:ext cx="9811800" cy="908385"/>
            <a:chOff x="0" y="0"/>
            <a:chExt cx="13465527" cy="1246650"/>
          </a:xfrm>
        </p:grpSpPr>
        <p:sp>
          <p:nvSpPr>
            <p:cNvPr name="Freeform 9" id="9"/>
            <p:cNvSpPr/>
            <p:nvPr/>
          </p:nvSpPr>
          <p:spPr>
            <a:xfrm>
              <a:off x="72390" y="72390"/>
              <a:ext cx="13320748" cy="1101870"/>
            </a:xfrm>
            <a:custGeom>
              <a:avLst/>
              <a:gdLst/>
              <a:ahLst/>
              <a:cxnLst/>
              <a:rect r="r" b="b" t="t" l="l"/>
              <a:pathLst>
                <a:path h="1101870" w="13320748">
                  <a:moveTo>
                    <a:pt x="0" y="0"/>
                  </a:moveTo>
                  <a:lnTo>
                    <a:pt x="13320748" y="0"/>
                  </a:lnTo>
                  <a:lnTo>
                    <a:pt x="13320748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CED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13465527" cy="1246650"/>
            </a:xfrm>
            <a:custGeom>
              <a:avLst/>
              <a:gdLst/>
              <a:ahLst/>
              <a:cxnLst/>
              <a:rect r="r" b="b" t="t" l="l"/>
              <a:pathLst>
                <a:path h="1246650" w="13465527">
                  <a:moveTo>
                    <a:pt x="13320747" y="1101870"/>
                  </a:moveTo>
                  <a:lnTo>
                    <a:pt x="13465527" y="1101870"/>
                  </a:lnTo>
                  <a:lnTo>
                    <a:pt x="13465527" y="1246650"/>
                  </a:lnTo>
                  <a:lnTo>
                    <a:pt x="13320747" y="1246650"/>
                  </a:lnTo>
                  <a:lnTo>
                    <a:pt x="13320747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13320747" y="144780"/>
                  </a:moveTo>
                  <a:lnTo>
                    <a:pt x="13465527" y="144780"/>
                  </a:lnTo>
                  <a:lnTo>
                    <a:pt x="13465527" y="1101870"/>
                  </a:lnTo>
                  <a:lnTo>
                    <a:pt x="13320747" y="1101870"/>
                  </a:lnTo>
                  <a:lnTo>
                    <a:pt x="13320747" y="144780"/>
                  </a:lnTo>
                  <a:close/>
                  <a:moveTo>
                    <a:pt x="144780" y="1101870"/>
                  </a:moveTo>
                  <a:lnTo>
                    <a:pt x="13320747" y="1101870"/>
                  </a:lnTo>
                  <a:lnTo>
                    <a:pt x="13320747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13320747" y="0"/>
                  </a:moveTo>
                  <a:lnTo>
                    <a:pt x="13465527" y="0"/>
                  </a:lnTo>
                  <a:lnTo>
                    <a:pt x="13465527" y="144780"/>
                  </a:lnTo>
                  <a:lnTo>
                    <a:pt x="13320747" y="144780"/>
                  </a:lnTo>
                  <a:lnTo>
                    <a:pt x="133207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20747" y="0"/>
                  </a:lnTo>
                  <a:lnTo>
                    <a:pt x="133207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name="AutoShape 11" id="11"/>
          <p:cNvSpPr/>
          <p:nvPr/>
        </p:nvSpPr>
        <p:spPr>
          <a:xfrm rot="0">
            <a:off x="2717481" y="1440002"/>
            <a:ext cx="7662063" cy="85781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name="Group 12" id="12"/>
          <p:cNvGrpSpPr/>
          <p:nvPr/>
        </p:nvGrpSpPr>
        <p:grpSpPr>
          <a:xfrm rot="0">
            <a:off x="1511202" y="1340017"/>
            <a:ext cx="285750" cy="285750"/>
            <a:chOff x="0" y="0"/>
            <a:chExt cx="381000" cy="381000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17" id="17"/>
          <p:cNvGrpSpPr/>
          <p:nvPr/>
        </p:nvGrpSpPr>
        <p:grpSpPr>
          <a:xfrm rot="0">
            <a:off x="1930302" y="1340017"/>
            <a:ext cx="285750" cy="285750"/>
            <a:chOff x="0" y="0"/>
            <a:chExt cx="381000" cy="381000"/>
          </a:xfrm>
        </p:grpSpPr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22" id="22"/>
          <p:cNvGrpSpPr/>
          <p:nvPr/>
        </p:nvGrpSpPr>
        <p:grpSpPr>
          <a:xfrm rot="0">
            <a:off x="2216052" y="3804653"/>
            <a:ext cx="7775648" cy="2949608"/>
            <a:chOff x="0" y="0"/>
            <a:chExt cx="10367531" cy="3932811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161925"/>
              <a:ext cx="10367531" cy="3190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2E2E2E"/>
                  </a:solidFill>
                  <a:latin typeface="Anonymous Pro Bold"/>
                </a:rPr>
                <a:t>ESTILO DE COMPROMISSO</a:t>
              </a:r>
            </a:p>
          </p:txBody>
        </p:sp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0" y="3537724"/>
              <a:ext cx="5097899" cy="3950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22206" y="2018524"/>
            <a:ext cx="5859745" cy="908385"/>
            <a:chOff x="0" y="0"/>
            <a:chExt cx="7812994" cy="121118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812994" cy="1211180"/>
              <a:chOff x="0" y="0"/>
              <a:chExt cx="8041802" cy="12466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72390" y="72390"/>
                <a:ext cx="7897022" cy="1101870"/>
              </a:xfrm>
              <a:custGeom>
                <a:avLst/>
                <a:gdLst/>
                <a:ahLst/>
                <a:cxnLst/>
                <a:rect r="r" b="b" t="t" l="l"/>
                <a:pathLst>
                  <a:path h="1101870" w="7897022">
                    <a:moveTo>
                      <a:pt x="0" y="0"/>
                    </a:moveTo>
                    <a:lnTo>
                      <a:pt x="7897022" y="0"/>
                    </a:lnTo>
                    <a:lnTo>
                      <a:pt x="7897022" y="1101870"/>
                    </a:lnTo>
                    <a:lnTo>
                      <a:pt x="0" y="1101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DCED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0" y="0"/>
                <a:ext cx="8041802" cy="1246650"/>
              </a:xfrm>
              <a:custGeom>
                <a:avLst/>
                <a:gdLst/>
                <a:ahLst/>
                <a:cxnLst/>
                <a:rect r="r" b="b" t="t" l="l"/>
                <a:pathLst>
                  <a:path h="1246650" w="8041802">
                    <a:moveTo>
                      <a:pt x="7897022" y="1101870"/>
                    </a:moveTo>
                    <a:lnTo>
                      <a:pt x="8041802" y="1101870"/>
                    </a:lnTo>
                    <a:lnTo>
                      <a:pt x="8041802" y="1246650"/>
                    </a:lnTo>
                    <a:lnTo>
                      <a:pt x="7897022" y="1246650"/>
                    </a:lnTo>
                    <a:lnTo>
                      <a:pt x="7897022" y="110187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101870"/>
                    </a:lnTo>
                    <a:lnTo>
                      <a:pt x="0" y="1101870"/>
                    </a:lnTo>
                    <a:lnTo>
                      <a:pt x="0" y="144780"/>
                    </a:lnTo>
                    <a:close/>
                    <a:moveTo>
                      <a:pt x="0" y="1101870"/>
                    </a:moveTo>
                    <a:lnTo>
                      <a:pt x="144780" y="1101870"/>
                    </a:lnTo>
                    <a:lnTo>
                      <a:pt x="144780" y="1246650"/>
                    </a:lnTo>
                    <a:lnTo>
                      <a:pt x="0" y="1246650"/>
                    </a:lnTo>
                    <a:lnTo>
                      <a:pt x="0" y="1101870"/>
                    </a:lnTo>
                    <a:close/>
                    <a:moveTo>
                      <a:pt x="7897022" y="144780"/>
                    </a:moveTo>
                    <a:lnTo>
                      <a:pt x="8041802" y="144780"/>
                    </a:lnTo>
                    <a:lnTo>
                      <a:pt x="8041802" y="1101870"/>
                    </a:lnTo>
                    <a:lnTo>
                      <a:pt x="7897022" y="1101870"/>
                    </a:lnTo>
                    <a:lnTo>
                      <a:pt x="7897022" y="144780"/>
                    </a:lnTo>
                    <a:close/>
                    <a:moveTo>
                      <a:pt x="144780" y="1101870"/>
                    </a:moveTo>
                    <a:lnTo>
                      <a:pt x="7897022" y="1101870"/>
                    </a:lnTo>
                    <a:lnTo>
                      <a:pt x="7897022" y="1246650"/>
                    </a:lnTo>
                    <a:lnTo>
                      <a:pt x="144780" y="1246650"/>
                    </a:lnTo>
                    <a:lnTo>
                      <a:pt x="144780" y="1101870"/>
                    </a:lnTo>
                    <a:close/>
                    <a:moveTo>
                      <a:pt x="7897022" y="0"/>
                    </a:moveTo>
                    <a:lnTo>
                      <a:pt x="8041802" y="0"/>
                    </a:lnTo>
                    <a:lnTo>
                      <a:pt x="8041802" y="144780"/>
                    </a:lnTo>
                    <a:lnTo>
                      <a:pt x="7897022" y="144780"/>
                    </a:lnTo>
                    <a:lnTo>
                      <a:pt x="789702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7897022" y="0"/>
                    </a:lnTo>
                    <a:lnTo>
                      <a:pt x="789702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sp>
          <p:nvSpPr>
            <p:cNvPr name="AutoShape 6" id="6"/>
            <p:cNvSpPr/>
            <p:nvPr/>
          </p:nvSpPr>
          <p:spPr>
            <a:xfrm rot="0">
              <a:off x="2251708" y="548912"/>
              <a:ext cx="4917949" cy="113356"/>
            </a:xfrm>
            <a:prstGeom prst="rect">
              <a:avLst/>
            </a:prstGeom>
            <a:solidFill>
              <a:srgbClr val="2E2E2E"/>
            </a:solidFill>
          </p:spPr>
        </p: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643336" y="415090"/>
              <a:ext cx="381000" cy="381000"/>
              <a:chOff x="6705600" y="1371600"/>
              <a:chExt cx="10972800" cy="109728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712756" y="484510"/>
              <a:ext cx="242160" cy="242160"/>
              <a:chOff x="6705600" y="1371600"/>
              <a:chExt cx="10972800" cy="109728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1202136" y="415090"/>
              <a:ext cx="381000" cy="381000"/>
              <a:chOff x="6705600" y="1371600"/>
              <a:chExt cx="10972800" cy="109728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1271556" y="484510"/>
              <a:ext cx="242160" cy="24216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15" id="15"/>
          <p:cNvSpPr txBox="true"/>
          <p:nvPr/>
        </p:nvSpPr>
        <p:spPr>
          <a:xfrm rot="0">
            <a:off x="2118747" y="640514"/>
            <a:ext cx="13674365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2E2E2E"/>
                </a:solidFill>
                <a:latin typeface="Anonymous Pro Bold"/>
              </a:rPr>
              <a:t>ESTILO DE COMPROMISSO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05705" y="4795784"/>
            <a:ext cx="14700449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O estilo de compromisso ambas as partem cedem de forma a chegar ao seu objetivo.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É importante referenciar que ambas as parte são importantes , ambas tem os mesmos poderes, e dentro do objetivo de resolução do problema, tanto uma parte como outra tentam resolver o conflito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76167" y="7176636"/>
            <a:ext cx="3928667" cy="416332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29113" t="0" r="29113" b="0"/>
          <a:stretch>
            <a:fillRect/>
          </a:stretch>
        </p:blipFill>
        <p:spPr>
          <a:xfrm flipH="false" flipV="false" rot="0">
            <a:off x="11842151" y="0"/>
            <a:ext cx="6445849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453131" y="-1052964"/>
            <a:ext cx="3928667" cy="4163327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1028700"/>
            <a:ext cx="9811800" cy="8229600"/>
            <a:chOff x="0" y="0"/>
            <a:chExt cx="13465527" cy="11294145"/>
          </a:xfrm>
        </p:grpSpPr>
        <p:sp>
          <p:nvSpPr>
            <p:cNvPr name="Freeform 6" id="6"/>
            <p:cNvSpPr/>
            <p:nvPr/>
          </p:nvSpPr>
          <p:spPr>
            <a:xfrm>
              <a:off x="72390" y="72390"/>
              <a:ext cx="13320748" cy="11149365"/>
            </a:xfrm>
            <a:custGeom>
              <a:avLst/>
              <a:gdLst/>
              <a:ahLst/>
              <a:cxnLst/>
              <a:rect r="r" b="b" t="t" l="l"/>
              <a:pathLst>
                <a:path h="11149365" w="13320748">
                  <a:moveTo>
                    <a:pt x="0" y="0"/>
                  </a:moveTo>
                  <a:lnTo>
                    <a:pt x="13320748" y="0"/>
                  </a:lnTo>
                  <a:lnTo>
                    <a:pt x="13320748" y="11149365"/>
                  </a:lnTo>
                  <a:lnTo>
                    <a:pt x="0" y="11149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13465527" cy="11294146"/>
            </a:xfrm>
            <a:custGeom>
              <a:avLst/>
              <a:gdLst/>
              <a:ahLst/>
              <a:cxnLst/>
              <a:rect r="r" b="b" t="t" l="l"/>
              <a:pathLst>
                <a:path h="11294146" w="13465527">
                  <a:moveTo>
                    <a:pt x="13320747" y="11149365"/>
                  </a:moveTo>
                  <a:lnTo>
                    <a:pt x="13465527" y="11149365"/>
                  </a:lnTo>
                  <a:lnTo>
                    <a:pt x="13465527" y="11294146"/>
                  </a:lnTo>
                  <a:lnTo>
                    <a:pt x="13320747" y="11294146"/>
                  </a:lnTo>
                  <a:lnTo>
                    <a:pt x="13320747" y="1114936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149365"/>
                  </a:lnTo>
                  <a:lnTo>
                    <a:pt x="0" y="11149365"/>
                  </a:lnTo>
                  <a:lnTo>
                    <a:pt x="0" y="144780"/>
                  </a:lnTo>
                  <a:close/>
                  <a:moveTo>
                    <a:pt x="0" y="11149365"/>
                  </a:moveTo>
                  <a:lnTo>
                    <a:pt x="144780" y="11149365"/>
                  </a:lnTo>
                  <a:lnTo>
                    <a:pt x="144780" y="11294146"/>
                  </a:lnTo>
                  <a:lnTo>
                    <a:pt x="0" y="11294146"/>
                  </a:lnTo>
                  <a:lnTo>
                    <a:pt x="0" y="11149365"/>
                  </a:lnTo>
                  <a:close/>
                  <a:moveTo>
                    <a:pt x="13320747" y="144780"/>
                  </a:moveTo>
                  <a:lnTo>
                    <a:pt x="13465527" y="144780"/>
                  </a:lnTo>
                  <a:lnTo>
                    <a:pt x="13465527" y="11149365"/>
                  </a:lnTo>
                  <a:lnTo>
                    <a:pt x="13320747" y="11149365"/>
                  </a:lnTo>
                  <a:lnTo>
                    <a:pt x="13320747" y="144780"/>
                  </a:lnTo>
                  <a:close/>
                  <a:moveTo>
                    <a:pt x="144780" y="11149365"/>
                  </a:moveTo>
                  <a:lnTo>
                    <a:pt x="13320747" y="11149365"/>
                  </a:lnTo>
                  <a:lnTo>
                    <a:pt x="13320747" y="11294146"/>
                  </a:lnTo>
                  <a:lnTo>
                    <a:pt x="144780" y="11294146"/>
                  </a:lnTo>
                  <a:lnTo>
                    <a:pt x="144780" y="11149365"/>
                  </a:lnTo>
                  <a:close/>
                  <a:moveTo>
                    <a:pt x="13320747" y="0"/>
                  </a:moveTo>
                  <a:lnTo>
                    <a:pt x="13465527" y="0"/>
                  </a:lnTo>
                  <a:lnTo>
                    <a:pt x="13465527" y="144780"/>
                  </a:lnTo>
                  <a:lnTo>
                    <a:pt x="13320747" y="144780"/>
                  </a:lnTo>
                  <a:lnTo>
                    <a:pt x="133207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20747" y="0"/>
                  </a:lnTo>
                  <a:lnTo>
                    <a:pt x="133207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1028700"/>
            <a:ext cx="9811800" cy="908385"/>
            <a:chOff x="0" y="0"/>
            <a:chExt cx="13465527" cy="1246650"/>
          </a:xfrm>
        </p:grpSpPr>
        <p:sp>
          <p:nvSpPr>
            <p:cNvPr name="Freeform 9" id="9"/>
            <p:cNvSpPr/>
            <p:nvPr/>
          </p:nvSpPr>
          <p:spPr>
            <a:xfrm>
              <a:off x="72390" y="72390"/>
              <a:ext cx="13320748" cy="1101870"/>
            </a:xfrm>
            <a:custGeom>
              <a:avLst/>
              <a:gdLst/>
              <a:ahLst/>
              <a:cxnLst/>
              <a:rect r="r" b="b" t="t" l="l"/>
              <a:pathLst>
                <a:path h="1101870" w="13320748">
                  <a:moveTo>
                    <a:pt x="0" y="0"/>
                  </a:moveTo>
                  <a:lnTo>
                    <a:pt x="13320748" y="0"/>
                  </a:lnTo>
                  <a:lnTo>
                    <a:pt x="13320748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CED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13465527" cy="1246650"/>
            </a:xfrm>
            <a:custGeom>
              <a:avLst/>
              <a:gdLst/>
              <a:ahLst/>
              <a:cxnLst/>
              <a:rect r="r" b="b" t="t" l="l"/>
              <a:pathLst>
                <a:path h="1246650" w="13465527">
                  <a:moveTo>
                    <a:pt x="13320747" y="1101870"/>
                  </a:moveTo>
                  <a:lnTo>
                    <a:pt x="13465527" y="1101870"/>
                  </a:lnTo>
                  <a:lnTo>
                    <a:pt x="13465527" y="1246650"/>
                  </a:lnTo>
                  <a:lnTo>
                    <a:pt x="13320747" y="1246650"/>
                  </a:lnTo>
                  <a:lnTo>
                    <a:pt x="13320747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13320747" y="144780"/>
                  </a:moveTo>
                  <a:lnTo>
                    <a:pt x="13465527" y="144780"/>
                  </a:lnTo>
                  <a:lnTo>
                    <a:pt x="13465527" y="1101870"/>
                  </a:lnTo>
                  <a:lnTo>
                    <a:pt x="13320747" y="1101870"/>
                  </a:lnTo>
                  <a:lnTo>
                    <a:pt x="13320747" y="144780"/>
                  </a:lnTo>
                  <a:close/>
                  <a:moveTo>
                    <a:pt x="144780" y="1101870"/>
                  </a:moveTo>
                  <a:lnTo>
                    <a:pt x="13320747" y="1101870"/>
                  </a:lnTo>
                  <a:lnTo>
                    <a:pt x="13320747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13320747" y="0"/>
                  </a:moveTo>
                  <a:lnTo>
                    <a:pt x="13465527" y="0"/>
                  </a:lnTo>
                  <a:lnTo>
                    <a:pt x="13465527" y="144780"/>
                  </a:lnTo>
                  <a:lnTo>
                    <a:pt x="13320747" y="144780"/>
                  </a:lnTo>
                  <a:lnTo>
                    <a:pt x="133207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20747" y="0"/>
                  </a:lnTo>
                  <a:lnTo>
                    <a:pt x="133207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name="AutoShape 11" id="11"/>
          <p:cNvSpPr/>
          <p:nvPr/>
        </p:nvSpPr>
        <p:spPr>
          <a:xfrm rot="0">
            <a:off x="2717481" y="1440002"/>
            <a:ext cx="7662063" cy="85781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name="Group 12" id="12"/>
          <p:cNvGrpSpPr/>
          <p:nvPr/>
        </p:nvGrpSpPr>
        <p:grpSpPr>
          <a:xfrm rot="0">
            <a:off x="1511202" y="1340017"/>
            <a:ext cx="285750" cy="285750"/>
            <a:chOff x="0" y="0"/>
            <a:chExt cx="381000" cy="381000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17" id="17"/>
          <p:cNvGrpSpPr/>
          <p:nvPr/>
        </p:nvGrpSpPr>
        <p:grpSpPr>
          <a:xfrm rot="0">
            <a:off x="1930302" y="1340017"/>
            <a:ext cx="285750" cy="285750"/>
            <a:chOff x="0" y="0"/>
            <a:chExt cx="381000" cy="381000"/>
          </a:xfrm>
        </p:grpSpPr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22" id="22"/>
          <p:cNvGrpSpPr/>
          <p:nvPr/>
        </p:nvGrpSpPr>
        <p:grpSpPr>
          <a:xfrm rot="0">
            <a:off x="2216052" y="3804653"/>
            <a:ext cx="7775648" cy="2949608"/>
            <a:chOff x="0" y="0"/>
            <a:chExt cx="10367531" cy="3932811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161925"/>
              <a:ext cx="10367531" cy="3190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2E2E2E"/>
                  </a:solidFill>
                  <a:latin typeface="Anonymous Pro Bold"/>
                </a:rPr>
                <a:t>ESTILO DE ACOMODAÇÃO</a:t>
              </a:r>
            </a:p>
          </p:txBody>
        </p:sp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0" y="3537724"/>
              <a:ext cx="5097899" cy="3950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22206" y="2018524"/>
            <a:ext cx="5859745" cy="908385"/>
            <a:chOff x="0" y="0"/>
            <a:chExt cx="7812994" cy="121118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812994" cy="1211180"/>
              <a:chOff x="0" y="0"/>
              <a:chExt cx="8041802" cy="12466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72390" y="72390"/>
                <a:ext cx="7897022" cy="1101870"/>
              </a:xfrm>
              <a:custGeom>
                <a:avLst/>
                <a:gdLst/>
                <a:ahLst/>
                <a:cxnLst/>
                <a:rect r="r" b="b" t="t" l="l"/>
                <a:pathLst>
                  <a:path h="1101870" w="7897022">
                    <a:moveTo>
                      <a:pt x="0" y="0"/>
                    </a:moveTo>
                    <a:lnTo>
                      <a:pt x="7897022" y="0"/>
                    </a:lnTo>
                    <a:lnTo>
                      <a:pt x="7897022" y="1101870"/>
                    </a:lnTo>
                    <a:lnTo>
                      <a:pt x="0" y="1101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DCED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0" y="0"/>
                <a:ext cx="8041802" cy="1246650"/>
              </a:xfrm>
              <a:custGeom>
                <a:avLst/>
                <a:gdLst/>
                <a:ahLst/>
                <a:cxnLst/>
                <a:rect r="r" b="b" t="t" l="l"/>
                <a:pathLst>
                  <a:path h="1246650" w="8041802">
                    <a:moveTo>
                      <a:pt x="7897022" y="1101870"/>
                    </a:moveTo>
                    <a:lnTo>
                      <a:pt x="8041802" y="1101870"/>
                    </a:lnTo>
                    <a:lnTo>
                      <a:pt x="8041802" y="1246650"/>
                    </a:lnTo>
                    <a:lnTo>
                      <a:pt x="7897022" y="1246650"/>
                    </a:lnTo>
                    <a:lnTo>
                      <a:pt x="7897022" y="110187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101870"/>
                    </a:lnTo>
                    <a:lnTo>
                      <a:pt x="0" y="1101870"/>
                    </a:lnTo>
                    <a:lnTo>
                      <a:pt x="0" y="144780"/>
                    </a:lnTo>
                    <a:close/>
                    <a:moveTo>
                      <a:pt x="0" y="1101870"/>
                    </a:moveTo>
                    <a:lnTo>
                      <a:pt x="144780" y="1101870"/>
                    </a:lnTo>
                    <a:lnTo>
                      <a:pt x="144780" y="1246650"/>
                    </a:lnTo>
                    <a:lnTo>
                      <a:pt x="0" y="1246650"/>
                    </a:lnTo>
                    <a:lnTo>
                      <a:pt x="0" y="1101870"/>
                    </a:lnTo>
                    <a:close/>
                    <a:moveTo>
                      <a:pt x="7897022" y="144780"/>
                    </a:moveTo>
                    <a:lnTo>
                      <a:pt x="8041802" y="144780"/>
                    </a:lnTo>
                    <a:lnTo>
                      <a:pt x="8041802" y="1101870"/>
                    </a:lnTo>
                    <a:lnTo>
                      <a:pt x="7897022" y="1101870"/>
                    </a:lnTo>
                    <a:lnTo>
                      <a:pt x="7897022" y="144780"/>
                    </a:lnTo>
                    <a:close/>
                    <a:moveTo>
                      <a:pt x="144780" y="1101870"/>
                    </a:moveTo>
                    <a:lnTo>
                      <a:pt x="7897022" y="1101870"/>
                    </a:lnTo>
                    <a:lnTo>
                      <a:pt x="7897022" y="1246650"/>
                    </a:lnTo>
                    <a:lnTo>
                      <a:pt x="144780" y="1246650"/>
                    </a:lnTo>
                    <a:lnTo>
                      <a:pt x="144780" y="1101870"/>
                    </a:lnTo>
                    <a:close/>
                    <a:moveTo>
                      <a:pt x="7897022" y="0"/>
                    </a:moveTo>
                    <a:lnTo>
                      <a:pt x="8041802" y="0"/>
                    </a:lnTo>
                    <a:lnTo>
                      <a:pt x="8041802" y="144780"/>
                    </a:lnTo>
                    <a:lnTo>
                      <a:pt x="7897022" y="144780"/>
                    </a:lnTo>
                    <a:lnTo>
                      <a:pt x="789702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7897022" y="0"/>
                    </a:lnTo>
                    <a:lnTo>
                      <a:pt x="789702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sp>
          <p:nvSpPr>
            <p:cNvPr name="AutoShape 6" id="6"/>
            <p:cNvSpPr/>
            <p:nvPr/>
          </p:nvSpPr>
          <p:spPr>
            <a:xfrm rot="0">
              <a:off x="2251708" y="548912"/>
              <a:ext cx="4917949" cy="113356"/>
            </a:xfrm>
            <a:prstGeom prst="rect">
              <a:avLst/>
            </a:prstGeom>
            <a:solidFill>
              <a:srgbClr val="2E2E2E"/>
            </a:solidFill>
          </p:spPr>
        </p: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643336" y="415090"/>
              <a:ext cx="381000" cy="381000"/>
              <a:chOff x="6705600" y="1371600"/>
              <a:chExt cx="10972800" cy="109728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712756" y="484510"/>
              <a:ext cx="242160" cy="242160"/>
              <a:chOff x="6705600" y="1371600"/>
              <a:chExt cx="10972800" cy="109728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1202136" y="415090"/>
              <a:ext cx="381000" cy="381000"/>
              <a:chOff x="6705600" y="1371600"/>
              <a:chExt cx="10972800" cy="109728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1271556" y="484510"/>
              <a:ext cx="242160" cy="24216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15" id="15"/>
          <p:cNvSpPr txBox="true"/>
          <p:nvPr/>
        </p:nvSpPr>
        <p:spPr>
          <a:xfrm rot="0">
            <a:off x="2118747" y="640514"/>
            <a:ext cx="13674365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2E2E2E"/>
                </a:solidFill>
                <a:latin typeface="Anonymous Pro Bold"/>
              </a:rPr>
              <a:t>ESTILO DE ACOMODAÇÃO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05705" y="5024384"/>
            <a:ext cx="14700449" cy="320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Este estilo tem como base uma enorme colaboração entre as pessoas evolvidas de forma a ultrapassar o conflito , tem como compromisso reconhecer o erro uma vez que o assunto é importante para ambos assim como manter as relações sociais.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Neste estilo é importante uma das pessoas envolvidas ceder os seus objetivos.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45655" y="8205336"/>
            <a:ext cx="3928667" cy="416332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144000" y="-233818"/>
            <a:ext cx="9314034" cy="10754636"/>
            <a:chOff x="0" y="0"/>
            <a:chExt cx="12782402" cy="14759457"/>
          </a:xfrm>
        </p:grpSpPr>
        <p:sp>
          <p:nvSpPr>
            <p:cNvPr name="Freeform 4" id="4"/>
            <p:cNvSpPr/>
            <p:nvPr/>
          </p:nvSpPr>
          <p:spPr>
            <a:xfrm>
              <a:off x="72390" y="72390"/>
              <a:ext cx="12637623" cy="14614676"/>
            </a:xfrm>
            <a:custGeom>
              <a:avLst/>
              <a:gdLst/>
              <a:ahLst/>
              <a:cxnLst/>
              <a:rect r="r" b="b" t="t" l="l"/>
              <a:pathLst>
                <a:path h="14614676" w="12637623">
                  <a:moveTo>
                    <a:pt x="0" y="0"/>
                  </a:moveTo>
                  <a:lnTo>
                    <a:pt x="12637623" y="0"/>
                  </a:lnTo>
                  <a:lnTo>
                    <a:pt x="12637623" y="14614676"/>
                  </a:lnTo>
                  <a:lnTo>
                    <a:pt x="0" y="1461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12782403" cy="14759457"/>
            </a:xfrm>
            <a:custGeom>
              <a:avLst/>
              <a:gdLst/>
              <a:ahLst/>
              <a:cxnLst/>
              <a:rect r="r" b="b" t="t" l="l"/>
              <a:pathLst>
                <a:path h="14759457" w="12782403">
                  <a:moveTo>
                    <a:pt x="12637622" y="14614677"/>
                  </a:moveTo>
                  <a:lnTo>
                    <a:pt x="12782403" y="14614677"/>
                  </a:lnTo>
                  <a:lnTo>
                    <a:pt x="12782403" y="14759457"/>
                  </a:lnTo>
                  <a:lnTo>
                    <a:pt x="12637622" y="14759457"/>
                  </a:lnTo>
                  <a:lnTo>
                    <a:pt x="12637622" y="146146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614677"/>
                  </a:lnTo>
                  <a:lnTo>
                    <a:pt x="0" y="14614677"/>
                  </a:lnTo>
                  <a:lnTo>
                    <a:pt x="0" y="144780"/>
                  </a:lnTo>
                  <a:close/>
                  <a:moveTo>
                    <a:pt x="0" y="14614677"/>
                  </a:moveTo>
                  <a:lnTo>
                    <a:pt x="144780" y="14614677"/>
                  </a:lnTo>
                  <a:lnTo>
                    <a:pt x="144780" y="14759457"/>
                  </a:lnTo>
                  <a:lnTo>
                    <a:pt x="0" y="14759457"/>
                  </a:lnTo>
                  <a:lnTo>
                    <a:pt x="0" y="14614677"/>
                  </a:lnTo>
                  <a:close/>
                  <a:moveTo>
                    <a:pt x="12637622" y="144780"/>
                  </a:moveTo>
                  <a:lnTo>
                    <a:pt x="12782403" y="144780"/>
                  </a:lnTo>
                  <a:lnTo>
                    <a:pt x="12782403" y="14614677"/>
                  </a:lnTo>
                  <a:lnTo>
                    <a:pt x="12637622" y="14614677"/>
                  </a:lnTo>
                  <a:lnTo>
                    <a:pt x="12637622" y="144780"/>
                  </a:lnTo>
                  <a:close/>
                  <a:moveTo>
                    <a:pt x="144780" y="14614677"/>
                  </a:moveTo>
                  <a:lnTo>
                    <a:pt x="12637622" y="14614677"/>
                  </a:lnTo>
                  <a:lnTo>
                    <a:pt x="12637622" y="14759457"/>
                  </a:lnTo>
                  <a:lnTo>
                    <a:pt x="144780" y="14759457"/>
                  </a:lnTo>
                  <a:lnTo>
                    <a:pt x="144780" y="14614677"/>
                  </a:lnTo>
                  <a:close/>
                  <a:moveTo>
                    <a:pt x="12637622" y="0"/>
                  </a:moveTo>
                  <a:lnTo>
                    <a:pt x="12782403" y="0"/>
                  </a:lnTo>
                  <a:lnTo>
                    <a:pt x="12782403" y="144780"/>
                  </a:lnTo>
                  <a:lnTo>
                    <a:pt x="12637622" y="144780"/>
                  </a:lnTo>
                  <a:lnTo>
                    <a:pt x="126376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637622" y="0"/>
                  </a:lnTo>
                  <a:lnTo>
                    <a:pt x="126376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699408" y="3920096"/>
            <a:ext cx="5914254" cy="914400"/>
            <a:chOff x="0" y="0"/>
            <a:chExt cx="7885672" cy="1219200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812800" y="-9525"/>
              <a:ext cx="7072872" cy="1228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Resolução de um possivel conflito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699408" y="5452504"/>
            <a:ext cx="5914254" cy="914400"/>
            <a:chOff x="0" y="0"/>
            <a:chExt cx="7885672" cy="1219200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812800" y="-9525"/>
              <a:ext cx="7072872" cy="1228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Preservação da harmonia de trabalho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699408" y="2596169"/>
            <a:ext cx="5914254" cy="457200"/>
            <a:chOff x="0" y="0"/>
            <a:chExt cx="7885672" cy="609600"/>
          </a:xfrm>
        </p:grpSpPr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Demonstração de gratidão</a:t>
              </a:r>
            </a:p>
          </p:txBody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935633" y="-1567159"/>
            <a:ext cx="3928667" cy="4163327"/>
          </a:xfrm>
          <a:prstGeom prst="rect">
            <a:avLst/>
          </a:prstGeom>
        </p:spPr>
      </p:pic>
      <p:sp>
        <p:nvSpPr>
          <p:cNvPr name="TextBox 25" id="25"/>
          <p:cNvSpPr txBox="true"/>
          <p:nvPr/>
        </p:nvSpPr>
        <p:spPr>
          <a:xfrm rot="0">
            <a:off x="1028700" y="4567796"/>
            <a:ext cx="7493822" cy="134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55"/>
              </a:lnSpc>
            </a:pPr>
            <a:r>
              <a:rPr lang="en-US" sz="10055">
                <a:solidFill>
                  <a:srgbClr val="2E2E2E"/>
                </a:solidFill>
                <a:latin typeface="Anonymous Pro Bold"/>
              </a:rPr>
              <a:t>VANTAGENS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226561" y="7056361"/>
            <a:ext cx="4271685" cy="331056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1028700" y="8791575"/>
            <a:ext cx="590660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Anonymous Pro Bold"/>
              </a:rPr>
              <a:t>03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76167" y="7176636"/>
            <a:ext cx="3928667" cy="416332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30418" t="0" r="30418" b="0"/>
          <a:stretch>
            <a:fillRect/>
          </a:stretch>
        </p:blipFill>
        <p:spPr>
          <a:xfrm flipH="false" flipV="false" rot="0">
            <a:off x="11842151" y="0"/>
            <a:ext cx="6445849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453131" y="-1052964"/>
            <a:ext cx="3928667" cy="4163327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1028700"/>
            <a:ext cx="9811800" cy="8229600"/>
            <a:chOff x="0" y="0"/>
            <a:chExt cx="13465527" cy="11294145"/>
          </a:xfrm>
        </p:grpSpPr>
        <p:sp>
          <p:nvSpPr>
            <p:cNvPr name="Freeform 6" id="6"/>
            <p:cNvSpPr/>
            <p:nvPr/>
          </p:nvSpPr>
          <p:spPr>
            <a:xfrm>
              <a:off x="72390" y="72390"/>
              <a:ext cx="13320748" cy="11149365"/>
            </a:xfrm>
            <a:custGeom>
              <a:avLst/>
              <a:gdLst/>
              <a:ahLst/>
              <a:cxnLst/>
              <a:rect r="r" b="b" t="t" l="l"/>
              <a:pathLst>
                <a:path h="11149365" w="13320748">
                  <a:moveTo>
                    <a:pt x="0" y="0"/>
                  </a:moveTo>
                  <a:lnTo>
                    <a:pt x="13320748" y="0"/>
                  </a:lnTo>
                  <a:lnTo>
                    <a:pt x="13320748" y="11149365"/>
                  </a:lnTo>
                  <a:lnTo>
                    <a:pt x="0" y="11149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13465527" cy="11294146"/>
            </a:xfrm>
            <a:custGeom>
              <a:avLst/>
              <a:gdLst/>
              <a:ahLst/>
              <a:cxnLst/>
              <a:rect r="r" b="b" t="t" l="l"/>
              <a:pathLst>
                <a:path h="11294146" w="13465527">
                  <a:moveTo>
                    <a:pt x="13320747" y="11149365"/>
                  </a:moveTo>
                  <a:lnTo>
                    <a:pt x="13465527" y="11149365"/>
                  </a:lnTo>
                  <a:lnTo>
                    <a:pt x="13465527" y="11294146"/>
                  </a:lnTo>
                  <a:lnTo>
                    <a:pt x="13320747" y="11294146"/>
                  </a:lnTo>
                  <a:lnTo>
                    <a:pt x="13320747" y="1114936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149365"/>
                  </a:lnTo>
                  <a:lnTo>
                    <a:pt x="0" y="11149365"/>
                  </a:lnTo>
                  <a:lnTo>
                    <a:pt x="0" y="144780"/>
                  </a:lnTo>
                  <a:close/>
                  <a:moveTo>
                    <a:pt x="0" y="11149365"/>
                  </a:moveTo>
                  <a:lnTo>
                    <a:pt x="144780" y="11149365"/>
                  </a:lnTo>
                  <a:lnTo>
                    <a:pt x="144780" y="11294146"/>
                  </a:lnTo>
                  <a:lnTo>
                    <a:pt x="0" y="11294146"/>
                  </a:lnTo>
                  <a:lnTo>
                    <a:pt x="0" y="11149365"/>
                  </a:lnTo>
                  <a:close/>
                  <a:moveTo>
                    <a:pt x="13320747" y="144780"/>
                  </a:moveTo>
                  <a:lnTo>
                    <a:pt x="13465527" y="144780"/>
                  </a:lnTo>
                  <a:lnTo>
                    <a:pt x="13465527" y="11149365"/>
                  </a:lnTo>
                  <a:lnTo>
                    <a:pt x="13320747" y="11149365"/>
                  </a:lnTo>
                  <a:lnTo>
                    <a:pt x="13320747" y="144780"/>
                  </a:lnTo>
                  <a:close/>
                  <a:moveTo>
                    <a:pt x="144780" y="11149365"/>
                  </a:moveTo>
                  <a:lnTo>
                    <a:pt x="13320747" y="11149365"/>
                  </a:lnTo>
                  <a:lnTo>
                    <a:pt x="13320747" y="11294146"/>
                  </a:lnTo>
                  <a:lnTo>
                    <a:pt x="144780" y="11294146"/>
                  </a:lnTo>
                  <a:lnTo>
                    <a:pt x="144780" y="11149365"/>
                  </a:lnTo>
                  <a:close/>
                  <a:moveTo>
                    <a:pt x="13320747" y="0"/>
                  </a:moveTo>
                  <a:lnTo>
                    <a:pt x="13465527" y="0"/>
                  </a:lnTo>
                  <a:lnTo>
                    <a:pt x="13465527" y="144780"/>
                  </a:lnTo>
                  <a:lnTo>
                    <a:pt x="13320747" y="144780"/>
                  </a:lnTo>
                  <a:lnTo>
                    <a:pt x="133207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20747" y="0"/>
                  </a:lnTo>
                  <a:lnTo>
                    <a:pt x="133207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1028700"/>
            <a:ext cx="9811800" cy="908385"/>
            <a:chOff x="0" y="0"/>
            <a:chExt cx="13465527" cy="1246650"/>
          </a:xfrm>
        </p:grpSpPr>
        <p:sp>
          <p:nvSpPr>
            <p:cNvPr name="Freeform 9" id="9"/>
            <p:cNvSpPr/>
            <p:nvPr/>
          </p:nvSpPr>
          <p:spPr>
            <a:xfrm>
              <a:off x="72390" y="72390"/>
              <a:ext cx="13320748" cy="1101870"/>
            </a:xfrm>
            <a:custGeom>
              <a:avLst/>
              <a:gdLst/>
              <a:ahLst/>
              <a:cxnLst/>
              <a:rect r="r" b="b" t="t" l="l"/>
              <a:pathLst>
                <a:path h="1101870" w="13320748">
                  <a:moveTo>
                    <a:pt x="0" y="0"/>
                  </a:moveTo>
                  <a:lnTo>
                    <a:pt x="13320748" y="0"/>
                  </a:lnTo>
                  <a:lnTo>
                    <a:pt x="13320748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CED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13465527" cy="1246650"/>
            </a:xfrm>
            <a:custGeom>
              <a:avLst/>
              <a:gdLst/>
              <a:ahLst/>
              <a:cxnLst/>
              <a:rect r="r" b="b" t="t" l="l"/>
              <a:pathLst>
                <a:path h="1246650" w="13465527">
                  <a:moveTo>
                    <a:pt x="13320747" y="1101870"/>
                  </a:moveTo>
                  <a:lnTo>
                    <a:pt x="13465527" y="1101870"/>
                  </a:lnTo>
                  <a:lnTo>
                    <a:pt x="13465527" y="1246650"/>
                  </a:lnTo>
                  <a:lnTo>
                    <a:pt x="13320747" y="1246650"/>
                  </a:lnTo>
                  <a:lnTo>
                    <a:pt x="13320747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13320747" y="144780"/>
                  </a:moveTo>
                  <a:lnTo>
                    <a:pt x="13465527" y="144780"/>
                  </a:lnTo>
                  <a:lnTo>
                    <a:pt x="13465527" y="1101870"/>
                  </a:lnTo>
                  <a:lnTo>
                    <a:pt x="13320747" y="1101870"/>
                  </a:lnTo>
                  <a:lnTo>
                    <a:pt x="13320747" y="144780"/>
                  </a:lnTo>
                  <a:close/>
                  <a:moveTo>
                    <a:pt x="144780" y="1101870"/>
                  </a:moveTo>
                  <a:lnTo>
                    <a:pt x="13320747" y="1101870"/>
                  </a:lnTo>
                  <a:lnTo>
                    <a:pt x="13320747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13320747" y="0"/>
                  </a:moveTo>
                  <a:lnTo>
                    <a:pt x="13465527" y="0"/>
                  </a:lnTo>
                  <a:lnTo>
                    <a:pt x="13465527" y="144780"/>
                  </a:lnTo>
                  <a:lnTo>
                    <a:pt x="13320747" y="144780"/>
                  </a:lnTo>
                  <a:lnTo>
                    <a:pt x="133207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20747" y="0"/>
                  </a:lnTo>
                  <a:lnTo>
                    <a:pt x="133207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name="AutoShape 11" id="11"/>
          <p:cNvSpPr/>
          <p:nvPr/>
        </p:nvSpPr>
        <p:spPr>
          <a:xfrm rot="0">
            <a:off x="2717481" y="1440002"/>
            <a:ext cx="7662063" cy="85781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name="Group 12" id="12"/>
          <p:cNvGrpSpPr/>
          <p:nvPr/>
        </p:nvGrpSpPr>
        <p:grpSpPr>
          <a:xfrm rot="0">
            <a:off x="1511202" y="1340017"/>
            <a:ext cx="285750" cy="285750"/>
            <a:chOff x="0" y="0"/>
            <a:chExt cx="381000" cy="381000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17" id="17"/>
          <p:cNvGrpSpPr/>
          <p:nvPr/>
        </p:nvGrpSpPr>
        <p:grpSpPr>
          <a:xfrm rot="0">
            <a:off x="1930302" y="1340017"/>
            <a:ext cx="285750" cy="285750"/>
            <a:chOff x="0" y="0"/>
            <a:chExt cx="381000" cy="381000"/>
          </a:xfrm>
        </p:grpSpPr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22" id="22"/>
          <p:cNvGrpSpPr/>
          <p:nvPr/>
        </p:nvGrpSpPr>
        <p:grpSpPr>
          <a:xfrm rot="0">
            <a:off x="2216052" y="3804653"/>
            <a:ext cx="7775648" cy="2949608"/>
            <a:chOff x="0" y="0"/>
            <a:chExt cx="10367531" cy="3932811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161925"/>
              <a:ext cx="10367531" cy="3190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2E2E2E"/>
                  </a:solidFill>
                  <a:latin typeface="Anonymous Pro Bold"/>
                </a:rPr>
                <a:t>ESTILO DE COLABORAÇÃO</a:t>
              </a:r>
            </a:p>
          </p:txBody>
        </p:sp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0" y="3537724"/>
              <a:ext cx="5097899" cy="3950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45655" y="8205336"/>
            <a:ext cx="3928667" cy="416332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144000" y="-233818"/>
            <a:ext cx="9314034" cy="10754636"/>
            <a:chOff x="0" y="0"/>
            <a:chExt cx="12782402" cy="14759457"/>
          </a:xfrm>
        </p:grpSpPr>
        <p:sp>
          <p:nvSpPr>
            <p:cNvPr name="Freeform 4" id="4"/>
            <p:cNvSpPr/>
            <p:nvPr/>
          </p:nvSpPr>
          <p:spPr>
            <a:xfrm>
              <a:off x="72390" y="72390"/>
              <a:ext cx="12637623" cy="14614676"/>
            </a:xfrm>
            <a:custGeom>
              <a:avLst/>
              <a:gdLst/>
              <a:ahLst/>
              <a:cxnLst/>
              <a:rect r="r" b="b" t="t" l="l"/>
              <a:pathLst>
                <a:path h="14614676" w="12637623">
                  <a:moveTo>
                    <a:pt x="0" y="0"/>
                  </a:moveTo>
                  <a:lnTo>
                    <a:pt x="12637623" y="0"/>
                  </a:lnTo>
                  <a:lnTo>
                    <a:pt x="12637623" y="14614676"/>
                  </a:lnTo>
                  <a:lnTo>
                    <a:pt x="0" y="1461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12782403" cy="14759457"/>
            </a:xfrm>
            <a:custGeom>
              <a:avLst/>
              <a:gdLst/>
              <a:ahLst/>
              <a:cxnLst/>
              <a:rect r="r" b="b" t="t" l="l"/>
              <a:pathLst>
                <a:path h="14759457" w="12782403">
                  <a:moveTo>
                    <a:pt x="12637622" y="14614677"/>
                  </a:moveTo>
                  <a:lnTo>
                    <a:pt x="12782403" y="14614677"/>
                  </a:lnTo>
                  <a:lnTo>
                    <a:pt x="12782403" y="14759457"/>
                  </a:lnTo>
                  <a:lnTo>
                    <a:pt x="12637622" y="14759457"/>
                  </a:lnTo>
                  <a:lnTo>
                    <a:pt x="12637622" y="146146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614677"/>
                  </a:lnTo>
                  <a:lnTo>
                    <a:pt x="0" y="14614677"/>
                  </a:lnTo>
                  <a:lnTo>
                    <a:pt x="0" y="144780"/>
                  </a:lnTo>
                  <a:close/>
                  <a:moveTo>
                    <a:pt x="0" y="14614677"/>
                  </a:moveTo>
                  <a:lnTo>
                    <a:pt x="144780" y="14614677"/>
                  </a:lnTo>
                  <a:lnTo>
                    <a:pt x="144780" y="14759457"/>
                  </a:lnTo>
                  <a:lnTo>
                    <a:pt x="0" y="14759457"/>
                  </a:lnTo>
                  <a:lnTo>
                    <a:pt x="0" y="14614677"/>
                  </a:lnTo>
                  <a:close/>
                  <a:moveTo>
                    <a:pt x="12637622" y="144780"/>
                  </a:moveTo>
                  <a:lnTo>
                    <a:pt x="12782403" y="144780"/>
                  </a:lnTo>
                  <a:lnTo>
                    <a:pt x="12782403" y="14614677"/>
                  </a:lnTo>
                  <a:lnTo>
                    <a:pt x="12637622" y="14614677"/>
                  </a:lnTo>
                  <a:lnTo>
                    <a:pt x="12637622" y="144780"/>
                  </a:lnTo>
                  <a:close/>
                  <a:moveTo>
                    <a:pt x="144780" y="14614677"/>
                  </a:moveTo>
                  <a:lnTo>
                    <a:pt x="12637622" y="14614677"/>
                  </a:lnTo>
                  <a:lnTo>
                    <a:pt x="12637622" y="14759457"/>
                  </a:lnTo>
                  <a:lnTo>
                    <a:pt x="144780" y="14759457"/>
                  </a:lnTo>
                  <a:lnTo>
                    <a:pt x="144780" y="14614677"/>
                  </a:lnTo>
                  <a:close/>
                  <a:moveTo>
                    <a:pt x="12637622" y="0"/>
                  </a:moveTo>
                  <a:lnTo>
                    <a:pt x="12782403" y="0"/>
                  </a:lnTo>
                  <a:lnTo>
                    <a:pt x="12782403" y="144780"/>
                  </a:lnTo>
                  <a:lnTo>
                    <a:pt x="12637622" y="144780"/>
                  </a:lnTo>
                  <a:lnTo>
                    <a:pt x="126376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637622" y="0"/>
                  </a:lnTo>
                  <a:lnTo>
                    <a:pt x="126376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699408" y="3412634"/>
            <a:ext cx="5914254" cy="457200"/>
            <a:chOff x="0" y="0"/>
            <a:chExt cx="7885672" cy="609600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Qual o papel do gestor?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699408" y="4914900"/>
            <a:ext cx="5914254" cy="457200"/>
            <a:chOff x="0" y="0"/>
            <a:chExt cx="7885672" cy="609600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Efeitos positivos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699408" y="6417166"/>
            <a:ext cx="5914254" cy="457200"/>
            <a:chOff x="0" y="0"/>
            <a:chExt cx="7885672" cy="609600"/>
          </a:xfrm>
        </p:grpSpPr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Estilos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0699408" y="1910369"/>
            <a:ext cx="5914254" cy="457200"/>
            <a:chOff x="0" y="0"/>
            <a:chExt cx="7885672" cy="609600"/>
          </a:xfrm>
        </p:grpSpPr>
        <p:grpSp>
          <p:nvGrpSpPr>
            <p:cNvPr name="Group 25" id="25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26" id="2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28" id="2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29" id="29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Porque existem?</a:t>
              </a:r>
            </a:p>
          </p:txBody>
        </p:sp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935633" y="-1567159"/>
            <a:ext cx="3928667" cy="4163327"/>
          </a:xfrm>
          <a:prstGeom prst="rect">
            <a:avLst/>
          </a:prstGeom>
        </p:spPr>
      </p:pic>
      <p:grpSp>
        <p:nvGrpSpPr>
          <p:cNvPr name="Group 31" id="31"/>
          <p:cNvGrpSpPr/>
          <p:nvPr/>
        </p:nvGrpSpPr>
        <p:grpSpPr>
          <a:xfrm rot="0">
            <a:off x="1028700" y="4278054"/>
            <a:ext cx="6707438" cy="1730891"/>
            <a:chOff x="0" y="0"/>
            <a:chExt cx="8943251" cy="2307855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0" y="161925"/>
              <a:ext cx="8943251" cy="1666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2E2E2E"/>
                  </a:solidFill>
                  <a:latin typeface="Anonymous Pro Bold"/>
                </a:rPr>
                <a:t>TÓPICOS</a:t>
              </a:r>
            </a:p>
          </p:txBody>
        </p:sp>
        <p:pic>
          <p:nvPicPr>
            <p:cNvPr name="Picture 33" id="33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3634223" y="1912768"/>
              <a:ext cx="5097899" cy="395087"/>
            </a:xfrm>
            <a:prstGeom prst="rect">
              <a:avLst/>
            </a:prstGeom>
          </p:spPr>
        </p:pic>
      </p:grpSp>
      <p:sp>
        <p:nvSpPr>
          <p:cNvPr name="TextBox 34" id="34"/>
          <p:cNvSpPr txBox="true"/>
          <p:nvPr/>
        </p:nvSpPr>
        <p:spPr>
          <a:xfrm rot="0">
            <a:off x="1028700" y="8791575"/>
            <a:ext cx="590660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Anonymous Pro Bold"/>
              </a:rPr>
              <a:t>03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0699408" y="7748136"/>
            <a:ext cx="5914254" cy="457200"/>
            <a:chOff x="0" y="0"/>
            <a:chExt cx="7885672" cy="609600"/>
          </a:xfrm>
        </p:grpSpPr>
        <p:grpSp>
          <p:nvGrpSpPr>
            <p:cNvPr name="Group 36" id="36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38" id="38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39" id="3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40" id="40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Conclusão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22206" y="2018524"/>
            <a:ext cx="5859745" cy="908385"/>
            <a:chOff x="0" y="0"/>
            <a:chExt cx="7812994" cy="121118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812994" cy="1211180"/>
              <a:chOff x="0" y="0"/>
              <a:chExt cx="8041802" cy="12466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72390" y="72390"/>
                <a:ext cx="7897022" cy="1101870"/>
              </a:xfrm>
              <a:custGeom>
                <a:avLst/>
                <a:gdLst/>
                <a:ahLst/>
                <a:cxnLst/>
                <a:rect r="r" b="b" t="t" l="l"/>
                <a:pathLst>
                  <a:path h="1101870" w="7897022">
                    <a:moveTo>
                      <a:pt x="0" y="0"/>
                    </a:moveTo>
                    <a:lnTo>
                      <a:pt x="7897022" y="0"/>
                    </a:lnTo>
                    <a:lnTo>
                      <a:pt x="7897022" y="1101870"/>
                    </a:lnTo>
                    <a:lnTo>
                      <a:pt x="0" y="1101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DCED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0" y="0"/>
                <a:ext cx="8041802" cy="1246650"/>
              </a:xfrm>
              <a:custGeom>
                <a:avLst/>
                <a:gdLst/>
                <a:ahLst/>
                <a:cxnLst/>
                <a:rect r="r" b="b" t="t" l="l"/>
                <a:pathLst>
                  <a:path h="1246650" w="8041802">
                    <a:moveTo>
                      <a:pt x="7897022" y="1101870"/>
                    </a:moveTo>
                    <a:lnTo>
                      <a:pt x="8041802" y="1101870"/>
                    </a:lnTo>
                    <a:lnTo>
                      <a:pt x="8041802" y="1246650"/>
                    </a:lnTo>
                    <a:lnTo>
                      <a:pt x="7897022" y="1246650"/>
                    </a:lnTo>
                    <a:lnTo>
                      <a:pt x="7897022" y="110187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101870"/>
                    </a:lnTo>
                    <a:lnTo>
                      <a:pt x="0" y="1101870"/>
                    </a:lnTo>
                    <a:lnTo>
                      <a:pt x="0" y="144780"/>
                    </a:lnTo>
                    <a:close/>
                    <a:moveTo>
                      <a:pt x="0" y="1101870"/>
                    </a:moveTo>
                    <a:lnTo>
                      <a:pt x="144780" y="1101870"/>
                    </a:lnTo>
                    <a:lnTo>
                      <a:pt x="144780" y="1246650"/>
                    </a:lnTo>
                    <a:lnTo>
                      <a:pt x="0" y="1246650"/>
                    </a:lnTo>
                    <a:lnTo>
                      <a:pt x="0" y="1101870"/>
                    </a:lnTo>
                    <a:close/>
                    <a:moveTo>
                      <a:pt x="7897022" y="144780"/>
                    </a:moveTo>
                    <a:lnTo>
                      <a:pt x="8041802" y="144780"/>
                    </a:lnTo>
                    <a:lnTo>
                      <a:pt x="8041802" y="1101870"/>
                    </a:lnTo>
                    <a:lnTo>
                      <a:pt x="7897022" y="1101870"/>
                    </a:lnTo>
                    <a:lnTo>
                      <a:pt x="7897022" y="144780"/>
                    </a:lnTo>
                    <a:close/>
                    <a:moveTo>
                      <a:pt x="144780" y="1101870"/>
                    </a:moveTo>
                    <a:lnTo>
                      <a:pt x="7897022" y="1101870"/>
                    </a:lnTo>
                    <a:lnTo>
                      <a:pt x="7897022" y="1246650"/>
                    </a:lnTo>
                    <a:lnTo>
                      <a:pt x="144780" y="1246650"/>
                    </a:lnTo>
                    <a:lnTo>
                      <a:pt x="144780" y="1101870"/>
                    </a:lnTo>
                    <a:close/>
                    <a:moveTo>
                      <a:pt x="7897022" y="0"/>
                    </a:moveTo>
                    <a:lnTo>
                      <a:pt x="8041802" y="0"/>
                    </a:lnTo>
                    <a:lnTo>
                      <a:pt x="8041802" y="144780"/>
                    </a:lnTo>
                    <a:lnTo>
                      <a:pt x="7897022" y="144780"/>
                    </a:lnTo>
                    <a:lnTo>
                      <a:pt x="789702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7897022" y="0"/>
                    </a:lnTo>
                    <a:lnTo>
                      <a:pt x="789702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sp>
          <p:nvSpPr>
            <p:cNvPr name="AutoShape 6" id="6"/>
            <p:cNvSpPr/>
            <p:nvPr/>
          </p:nvSpPr>
          <p:spPr>
            <a:xfrm rot="0">
              <a:off x="2251708" y="548912"/>
              <a:ext cx="4917949" cy="113356"/>
            </a:xfrm>
            <a:prstGeom prst="rect">
              <a:avLst/>
            </a:prstGeom>
            <a:solidFill>
              <a:srgbClr val="2E2E2E"/>
            </a:solidFill>
          </p:spPr>
        </p: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643336" y="415090"/>
              <a:ext cx="381000" cy="381000"/>
              <a:chOff x="6705600" y="1371600"/>
              <a:chExt cx="10972800" cy="109728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712756" y="484510"/>
              <a:ext cx="242160" cy="242160"/>
              <a:chOff x="6705600" y="1371600"/>
              <a:chExt cx="10972800" cy="109728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1202136" y="415090"/>
              <a:ext cx="381000" cy="381000"/>
              <a:chOff x="6705600" y="1371600"/>
              <a:chExt cx="10972800" cy="109728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1271556" y="484510"/>
              <a:ext cx="242160" cy="24216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15" id="15"/>
          <p:cNvSpPr txBox="true"/>
          <p:nvPr/>
        </p:nvSpPr>
        <p:spPr>
          <a:xfrm rot="0">
            <a:off x="2118747" y="640514"/>
            <a:ext cx="13674365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2E2E2E"/>
                </a:solidFill>
                <a:latin typeface="Anonymous Pro Bold"/>
              </a:rPr>
              <a:t>ESTILO DE COLABORAÇÃO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05705" y="4270794"/>
            <a:ext cx="14700449" cy="45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O estilo de mais completo de todos , usa tanto a assertividade assim como a cooperação.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Este estilo permite uma melhor resolução de conflito, o assunto é importante para ambas as partes , e as mesmas tentam chegar a uma resolução usando a negociação e o consenso. 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Este estilo é a base do trabalho de equipa , todos juntos de forma a encontrar uma solução para o problema.</a:t>
            </a:r>
          </a:p>
          <a:p>
            <a:pPr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345655" y="8205336"/>
            <a:ext cx="3928667" cy="416332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144000" y="-233818"/>
            <a:ext cx="9314034" cy="10754636"/>
            <a:chOff x="0" y="0"/>
            <a:chExt cx="12782402" cy="14759457"/>
          </a:xfrm>
        </p:grpSpPr>
        <p:sp>
          <p:nvSpPr>
            <p:cNvPr name="Freeform 4" id="4"/>
            <p:cNvSpPr/>
            <p:nvPr/>
          </p:nvSpPr>
          <p:spPr>
            <a:xfrm>
              <a:off x="72390" y="72390"/>
              <a:ext cx="12637623" cy="14614676"/>
            </a:xfrm>
            <a:custGeom>
              <a:avLst/>
              <a:gdLst/>
              <a:ahLst/>
              <a:cxnLst/>
              <a:rect r="r" b="b" t="t" l="l"/>
              <a:pathLst>
                <a:path h="14614676" w="12637623">
                  <a:moveTo>
                    <a:pt x="0" y="0"/>
                  </a:moveTo>
                  <a:lnTo>
                    <a:pt x="12637623" y="0"/>
                  </a:lnTo>
                  <a:lnTo>
                    <a:pt x="12637623" y="14614676"/>
                  </a:lnTo>
                  <a:lnTo>
                    <a:pt x="0" y="1461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12782403" cy="14759457"/>
            </a:xfrm>
            <a:custGeom>
              <a:avLst/>
              <a:gdLst/>
              <a:ahLst/>
              <a:cxnLst/>
              <a:rect r="r" b="b" t="t" l="l"/>
              <a:pathLst>
                <a:path h="14759457" w="12782403">
                  <a:moveTo>
                    <a:pt x="12637622" y="14614677"/>
                  </a:moveTo>
                  <a:lnTo>
                    <a:pt x="12782403" y="14614677"/>
                  </a:lnTo>
                  <a:lnTo>
                    <a:pt x="12782403" y="14759457"/>
                  </a:lnTo>
                  <a:lnTo>
                    <a:pt x="12637622" y="14759457"/>
                  </a:lnTo>
                  <a:lnTo>
                    <a:pt x="12637622" y="146146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614677"/>
                  </a:lnTo>
                  <a:lnTo>
                    <a:pt x="0" y="14614677"/>
                  </a:lnTo>
                  <a:lnTo>
                    <a:pt x="0" y="144780"/>
                  </a:lnTo>
                  <a:close/>
                  <a:moveTo>
                    <a:pt x="0" y="14614677"/>
                  </a:moveTo>
                  <a:lnTo>
                    <a:pt x="144780" y="14614677"/>
                  </a:lnTo>
                  <a:lnTo>
                    <a:pt x="144780" y="14759457"/>
                  </a:lnTo>
                  <a:lnTo>
                    <a:pt x="0" y="14759457"/>
                  </a:lnTo>
                  <a:lnTo>
                    <a:pt x="0" y="14614677"/>
                  </a:lnTo>
                  <a:close/>
                  <a:moveTo>
                    <a:pt x="12637622" y="144780"/>
                  </a:moveTo>
                  <a:lnTo>
                    <a:pt x="12782403" y="144780"/>
                  </a:lnTo>
                  <a:lnTo>
                    <a:pt x="12782403" y="14614677"/>
                  </a:lnTo>
                  <a:lnTo>
                    <a:pt x="12637622" y="14614677"/>
                  </a:lnTo>
                  <a:lnTo>
                    <a:pt x="12637622" y="144780"/>
                  </a:lnTo>
                  <a:close/>
                  <a:moveTo>
                    <a:pt x="144780" y="14614677"/>
                  </a:moveTo>
                  <a:lnTo>
                    <a:pt x="12637622" y="14614677"/>
                  </a:lnTo>
                  <a:lnTo>
                    <a:pt x="12637622" y="14759457"/>
                  </a:lnTo>
                  <a:lnTo>
                    <a:pt x="144780" y="14759457"/>
                  </a:lnTo>
                  <a:lnTo>
                    <a:pt x="144780" y="14614677"/>
                  </a:lnTo>
                  <a:close/>
                  <a:moveTo>
                    <a:pt x="12637622" y="0"/>
                  </a:moveTo>
                  <a:lnTo>
                    <a:pt x="12782403" y="0"/>
                  </a:lnTo>
                  <a:lnTo>
                    <a:pt x="12782403" y="144780"/>
                  </a:lnTo>
                  <a:lnTo>
                    <a:pt x="12637622" y="144780"/>
                  </a:lnTo>
                  <a:lnTo>
                    <a:pt x="126376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637622" y="0"/>
                  </a:lnTo>
                  <a:lnTo>
                    <a:pt x="126376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699408" y="4148696"/>
            <a:ext cx="5914254" cy="457200"/>
            <a:chOff x="0" y="0"/>
            <a:chExt cx="7885672" cy="609600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Ambas as partes ganham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699408" y="5681104"/>
            <a:ext cx="5914254" cy="457200"/>
            <a:chOff x="0" y="0"/>
            <a:chExt cx="7885672" cy="609600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Trabalho de equipa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699408" y="2367569"/>
            <a:ext cx="5914254" cy="914400"/>
            <a:chOff x="0" y="0"/>
            <a:chExt cx="7885672" cy="1219200"/>
          </a:xfrm>
        </p:grpSpPr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812800" y="-9525"/>
              <a:ext cx="7072872" cy="1228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Promove um ambiente de confiança</a:t>
              </a:r>
            </a:p>
          </p:txBody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935633" y="-1567159"/>
            <a:ext cx="3928667" cy="4163327"/>
          </a:xfrm>
          <a:prstGeom prst="rect">
            <a:avLst/>
          </a:prstGeom>
        </p:spPr>
      </p:pic>
      <p:sp>
        <p:nvSpPr>
          <p:cNvPr name="TextBox 25" id="25"/>
          <p:cNvSpPr txBox="true"/>
          <p:nvPr/>
        </p:nvSpPr>
        <p:spPr>
          <a:xfrm rot="0">
            <a:off x="1028700" y="4567796"/>
            <a:ext cx="7493822" cy="134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55"/>
              </a:lnSpc>
            </a:pPr>
            <a:r>
              <a:rPr lang="en-US" sz="10055">
                <a:solidFill>
                  <a:srgbClr val="2E2E2E"/>
                </a:solidFill>
                <a:latin typeface="Anonymous Pro Bold"/>
              </a:rPr>
              <a:t>VANTAGENS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226561" y="7056361"/>
            <a:ext cx="4271685" cy="331056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1028700" y="8791575"/>
            <a:ext cx="590660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Anonymous Pro Bold"/>
              </a:rPr>
              <a:t>03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0699408" y="6827761"/>
            <a:ext cx="5914254" cy="457200"/>
            <a:chOff x="0" y="0"/>
            <a:chExt cx="7885672" cy="609600"/>
          </a:xfrm>
        </p:grpSpPr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30" id="3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32" id="3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Solução integrada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0699408" y="7976736"/>
            <a:ext cx="5914254" cy="457200"/>
            <a:chOff x="0" y="0"/>
            <a:chExt cx="7885672" cy="609600"/>
          </a:xfrm>
        </p:grpSpPr>
        <p:grpSp>
          <p:nvGrpSpPr>
            <p:cNvPr name="Group 35" id="35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36" id="3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37" id="37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38" id="3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39" id="39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Melhor rendimento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01686"/>
            <a:ext cx="5859745" cy="8283628"/>
            <a:chOff x="0" y="0"/>
            <a:chExt cx="8041802" cy="11368293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7897022" cy="11223513"/>
            </a:xfrm>
            <a:custGeom>
              <a:avLst/>
              <a:gdLst/>
              <a:ahLst/>
              <a:cxnLst/>
              <a:rect r="r" b="b" t="t" l="l"/>
              <a:pathLst>
                <a:path h="11223513" w="7897022">
                  <a:moveTo>
                    <a:pt x="0" y="0"/>
                  </a:moveTo>
                  <a:lnTo>
                    <a:pt x="7897022" y="0"/>
                  </a:lnTo>
                  <a:lnTo>
                    <a:pt x="7897022" y="11223513"/>
                  </a:lnTo>
                  <a:lnTo>
                    <a:pt x="0" y="11223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8041802" cy="11368293"/>
            </a:xfrm>
            <a:custGeom>
              <a:avLst/>
              <a:gdLst/>
              <a:ahLst/>
              <a:cxnLst/>
              <a:rect r="r" b="b" t="t" l="l"/>
              <a:pathLst>
                <a:path h="11368293" w="8041802">
                  <a:moveTo>
                    <a:pt x="7897022" y="11223513"/>
                  </a:moveTo>
                  <a:lnTo>
                    <a:pt x="8041802" y="11223513"/>
                  </a:lnTo>
                  <a:lnTo>
                    <a:pt x="8041802" y="11368293"/>
                  </a:lnTo>
                  <a:lnTo>
                    <a:pt x="7897022" y="11368293"/>
                  </a:lnTo>
                  <a:lnTo>
                    <a:pt x="7897022" y="11223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223513"/>
                  </a:lnTo>
                  <a:lnTo>
                    <a:pt x="0" y="11223513"/>
                  </a:lnTo>
                  <a:lnTo>
                    <a:pt x="0" y="144780"/>
                  </a:lnTo>
                  <a:close/>
                  <a:moveTo>
                    <a:pt x="0" y="11223513"/>
                  </a:moveTo>
                  <a:lnTo>
                    <a:pt x="144780" y="11223513"/>
                  </a:lnTo>
                  <a:lnTo>
                    <a:pt x="144780" y="11368293"/>
                  </a:lnTo>
                  <a:lnTo>
                    <a:pt x="0" y="11368293"/>
                  </a:lnTo>
                  <a:lnTo>
                    <a:pt x="0" y="11223513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223513"/>
                  </a:lnTo>
                  <a:lnTo>
                    <a:pt x="7897022" y="11223513"/>
                  </a:lnTo>
                  <a:lnTo>
                    <a:pt x="7897022" y="144780"/>
                  </a:lnTo>
                  <a:close/>
                  <a:moveTo>
                    <a:pt x="144780" y="11223513"/>
                  </a:moveTo>
                  <a:lnTo>
                    <a:pt x="7897022" y="11223513"/>
                  </a:lnTo>
                  <a:lnTo>
                    <a:pt x="7897022" y="11368293"/>
                  </a:lnTo>
                  <a:lnTo>
                    <a:pt x="144780" y="11368293"/>
                  </a:lnTo>
                  <a:lnTo>
                    <a:pt x="144780" y="11223513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48007" t="0" r="1826" b="0"/>
          <a:stretch>
            <a:fillRect/>
          </a:stretch>
        </p:blipFill>
        <p:spPr>
          <a:xfrm flipH="false" flipV="false" rot="0">
            <a:off x="1511202" y="2299749"/>
            <a:ext cx="4894741" cy="6500667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028700" y="1001686"/>
            <a:ext cx="5859745" cy="908385"/>
            <a:chOff x="0" y="0"/>
            <a:chExt cx="8041802" cy="1246650"/>
          </a:xfrm>
        </p:grpSpPr>
        <p:sp>
          <p:nvSpPr>
            <p:cNvPr name="Freeform 7" id="7"/>
            <p:cNvSpPr/>
            <p:nvPr/>
          </p:nvSpPr>
          <p:spPr>
            <a:xfrm>
              <a:off x="72390" y="72390"/>
              <a:ext cx="7897022" cy="1101870"/>
            </a:xfrm>
            <a:custGeom>
              <a:avLst/>
              <a:gdLst/>
              <a:ahLst/>
              <a:cxnLst/>
              <a:rect r="r" b="b" t="t" l="l"/>
              <a:pathLst>
                <a:path h="1101870" w="7897022">
                  <a:moveTo>
                    <a:pt x="0" y="0"/>
                  </a:moveTo>
                  <a:lnTo>
                    <a:pt x="7897022" y="0"/>
                  </a:lnTo>
                  <a:lnTo>
                    <a:pt x="7897022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CED"/>
            </a:solidFill>
          </p:spPr>
        </p:sp>
        <p:sp>
          <p:nvSpPr>
            <p:cNvPr name="Freeform 8" id="8"/>
            <p:cNvSpPr/>
            <p:nvPr/>
          </p:nvSpPr>
          <p:spPr>
            <a:xfrm>
              <a:off x="0" y="0"/>
              <a:ext cx="8041802" cy="1246650"/>
            </a:xfrm>
            <a:custGeom>
              <a:avLst/>
              <a:gdLst/>
              <a:ahLst/>
              <a:cxnLst/>
              <a:rect r="r" b="b" t="t" l="l"/>
              <a:pathLst>
                <a:path h="1246650" w="8041802">
                  <a:moveTo>
                    <a:pt x="7897022" y="1101870"/>
                  </a:moveTo>
                  <a:lnTo>
                    <a:pt x="8041802" y="1101870"/>
                  </a:lnTo>
                  <a:lnTo>
                    <a:pt x="8041802" y="1246650"/>
                  </a:lnTo>
                  <a:lnTo>
                    <a:pt x="7897022" y="1246650"/>
                  </a:lnTo>
                  <a:lnTo>
                    <a:pt x="7897022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01870"/>
                  </a:lnTo>
                  <a:lnTo>
                    <a:pt x="7897022" y="1101870"/>
                  </a:lnTo>
                  <a:lnTo>
                    <a:pt x="7897022" y="144780"/>
                  </a:lnTo>
                  <a:close/>
                  <a:moveTo>
                    <a:pt x="144780" y="1101870"/>
                  </a:moveTo>
                  <a:lnTo>
                    <a:pt x="7897022" y="1101870"/>
                  </a:lnTo>
                  <a:lnTo>
                    <a:pt x="7897022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name="AutoShape 9" id="9"/>
          <p:cNvSpPr/>
          <p:nvPr/>
        </p:nvSpPr>
        <p:spPr>
          <a:xfrm rot="0">
            <a:off x="2717481" y="1413370"/>
            <a:ext cx="3688462" cy="85017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1511202" y="1313003"/>
            <a:ext cx="285750" cy="285750"/>
            <a:chOff x="0" y="0"/>
            <a:chExt cx="381000" cy="381000"/>
          </a:xfrm>
        </p:grpSpPr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15" id="15"/>
          <p:cNvGrpSpPr/>
          <p:nvPr/>
        </p:nvGrpSpPr>
        <p:grpSpPr>
          <a:xfrm rot="0">
            <a:off x="1930302" y="1313003"/>
            <a:ext cx="285750" cy="285750"/>
            <a:chOff x="0" y="0"/>
            <a:chExt cx="381000" cy="381000"/>
          </a:xfrm>
        </p:grpSpPr>
        <p:grpSp>
          <p:nvGrpSpPr>
            <p:cNvPr name="Group 16" id="16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20" id="20"/>
          <p:cNvSpPr txBox="true"/>
          <p:nvPr/>
        </p:nvSpPr>
        <p:spPr>
          <a:xfrm rot="0">
            <a:off x="8084404" y="987725"/>
            <a:ext cx="8691856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2E2E2E"/>
                </a:solidFill>
                <a:latin typeface="Anonymous Pro Bold"/>
              </a:rPr>
              <a:t>CONCLUSÃO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084404" y="3468119"/>
            <a:ext cx="8294366" cy="503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A gestão de conflitos é uma qualidade que todos os lideres/gestores devem ter. 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O conflito é algo natural que ocorre num grupo de trabalho, diferentes opiniões, maneiras de ser, e estados de espirito promovem os conflitos 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O gestor deve saber que estilo de conflito usar e quando , de forma a promover um bom trabalho de equipa e aumentar a sua rentabilidade.</a:t>
            </a:r>
          </a:p>
          <a:p>
            <a:pPr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01686"/>
            <a:ext cx="5859745" cy="8283628"/>
            <a:chOff x="0" y="0"/>
            <a:chExt cx="8041802" cy="11368293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7897022" cy="11223513"/>
            </a:xfrm>
            <a:custGeom>
              <a:avLst/>
              <a:gdLst/>
              <a:ahLst/>
              <a:cxnLst/>
              <a:rect r="r" b="b" t="t" l="l"/>
              <a:pathLst>
                <a:path h="11223513" w="7897022">
                  <a:moveTo>
                    <a:pt x="0" y="0"/>
                  </a:moveTo>
                  <a:lnTo>
                    <a:pt x="7897022" y="0"/>
                  </a:lnTo>
                  <a:lnTo>
                    <a:pt x="7897022" y="11223513"/>
                  </a:lnTo>
                  <a:lnTo>
                    <a:pt x="0" y="11223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8041802" cy="11368293"/>
            </a:xfrm>
            <a:custGeom>
              <a:avLst/>
              <a:gdLst/>
              <a:ahLst/>
              <a:cxnLst/>
              <a:rect r="r" b="b" t="t" l="l"/>
              <a:pathLst>
                <a:path h="11368293" w="8041802">
                  <a:moveTo>
                    <a:pt x="7897022" y="11223513"/>
                  </a:moveTo>
                  <a:lnTo>
                    <a:pt x="8041802" y="11223513"/>
                  </a:lnTo>
                  <a:lnTo>
                    <a:pt x="8041802" y="11368293"/>
                  </a:lnTo>
                  <a:lnTo>
                    <a:pt x="7897022" y="11368293"/>
                  </a:lnTo>
                  <a:lnTo>
                    <a:pt x="7897022" y="11223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223513"/>
                  </a:lnTo>
                  <a:lnTo>
                    <a:pt x="0" y="11223513"/>
                  </a:lnTo>
                  <a:lnTo>
                    <a:pt x="0" y="144780"/>
                  </a:lnTo>
                  <a:close/>
                  <a:moveTo>
                    <a:pt x="0" y="11223513"/>
                  </a:moveTo>
                  <a:lnTo>
                    <a:pt x="144780" y="11223513"/>
                  </a:lnTo>
                  <a:lnTo>
                    <a:pt x="144780" y="11368293"/>
                  </a:lnTo>
                  <a:lnTo>
                    <a:pt x="0" y="11368293"/>
                  </a:lnTo>
                  <a:lnTo>
                    <a:pt x="0" y="11223513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223513"/>
                  </a:lnTo>
                  <a:lnTo>
                    <a:pt x="7897022" y="11223513"/>
                  </a:lnTo>
                  <a:lnTo>
                    <a:pt x="7897022" y="144780"/>
                  </a:lnTo>
                  <a:close/>
                  <a:moveTo>
                    <a:pt x="144780" y="11223513"/>
                  </a:moveTo>
                  <a:lnTo>
                    <a:pt x="7897022" y="11223513"/>
                  </a:lnTo>
                  <a:lnTo>
                    <a:pt x="7897022" y="11368293"/>
                  </a:lnTo>
                  <a:lnTo>
                    <a:pt x="144780" y="11368293"/>
                  </a:lnTo>
                  <a:lnTo>
                    <a:pt x="144780" y="11223513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name="Picture 5" id="5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28823" t="0" r="28823" b="0"/>
          <a:stretch>
            <a:fillRect/>
          </a:stretch>
        </p:blipFill>
        <p:spPr>
          <a:xfrm flipH="false" flipV="false" rot="0">
            <a:off x="1511202" y="2299749"/>
            <a:ext cx="4894741" cy="6500667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028700" y="1001686"/>
            <a:ext cx="5859745" cy="908385"/>
            <a:chOff x="0" y="0"/>
            <a:chExt cx="8041802" cy="1246650"/>
          </a:xfrm>
        </p:grpSpPr>
        <p:sp>
          <p:nvSpPr>
            <p:cNvPr name="Freeform 7" id="7"/>
            <p:cNvSpPr/>
            <p:nvPr/>
          </p:nvSpPr>
          <p:spPr>
            <a:xfrm>
              <a:off x="72390" y="72390"/>
              <a:ext cx="7897022" cy="1101870"/>
            </a:xfrm>
            <a:custGeom>
              <a:avLst/>
              <a:gdLst/>
              <a:ahLst/>
              <a:cxnLst/>
              <a:rect r="r" b="b" t="t" l="l"/>
              <a:pathLst>
                <a:path h="1101870" w="7897022">
                  <a:moveTo>
                    <a:pt x="0" y="0"/>
                  </a:moveTo>
                  <a:lnTo>
                    <a:pt x="7897022" y="0"/>
                  </a:lnTo>
                  <a:lnTo>
                    <a:pt x="7897022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CED"/>
            </a:solidFill>
          </p:spPr>
        </p:sp>
        <p:sp>
          <p:nvSpPr>
            <p:cNvPr name="Freeform 8" id="8"/>
            <p:cNvSpPr/>
            <p:nvPr/>
          </p:nvSpPr>
          <p:spPr>
            <a:xfrm>
              <a:off x="0" y="0"/>
              <a:ext cx="8041802" cy="1246650"/>
            </a:xfrm>
            <a:custGeom>
              <a:avLst/>
              <a:gdLst/>
              <a:ahLst/>
              <a:cxnLst/>
              <a:rect r="r" b="b" t="t" l="l"/>
              <a:pathLst>
                <a:path h="1246650" w="8041802">
                  <a:moveTo>
                    <a:pt x="7897022" y="1101870"/>
                  </a:moveTo>
                  <a:lnTo>
                    <a:pt x="8041802" y="1101870"/>
                  </a:lnTo>
                  <a:lnTo>
                    <a:pt x="8041802" y="1246650"/>
                  </a:lnTo>
                  <a:lnTo>
                    <a:pt x="7897022" y="1246650"/>
                  </a:lnTo>
                  <a:lnTo>
                    <a:pt x="7897022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01870"/>
                  </a:lnTo>
                  <a:lnTo>
                    <a:pt x="7897022" y="1101870"/>
                  </a:lnTo>
                  <a:lnTo>
                    <a:pt x="7897022" y="144780"/>
                  </a:lnTo>
                  <a:close/>
                  <a:moveTo>
                    <a:pt x="144780" y="1101870"/>
                  </a:moveTo>
                  <a:lnTo>
                    <a:pt x="7897022" y="1101870"/>
                  </a:lnTo>
                  <a:lnTo>
                    <a:pt x="7897022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name="AutoShape 9" id="9"/>
          <p:cNvSpPr/>
          <p:nvPr/>
        </p:nvSpPr>
        <p:spPr>
          <a:xfrm rot="0">
            <a:off x="2717481" y="1413370"/>
            <a:ext cx="3688462" cy="85017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1511202" y="1313003"/>
            <a:ext cx="285750" cy="285750"/>
            <a:chOff x="0" y="0"/>
            <a:chExt cx="381000" cy="381000"/>
          </a:xfrm>
        </p:grpSpPr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15" id="15"/>
          <p:cNvGrpSpPr/>
          <p:nvPr/>
        </p:nvGrpSpPr>
        <p:grpSpPr>
          <a:xfrm rot="0">
            <a:off x="1930302" y="1313003"/>
            <a:ext cx="285750" cy="285750"/>
            <a:chOff x="0" y="0"/>
            <a:chExt cx="381000" cy="381000"/>
          </a:xfrm>
        </p:grpSpPr>
        <p:grpSp>
          <p:nvGrpSpPr>
            <p:cNvPr name="Group 16" id="16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20" id="20"/>
          <p:cNvSpPr txBox="true"/>
          <p:nvPr/>
        </p:nvSpPr>
        <p:spPr>
          <a:xfrm rot="0">
            <a:off x="6539293" y="1163611"/>
            <a:ext cx="8691856" cy="235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943100" indent="-971550" lvl="1">
              <a:lnSpc>
                <a:spcPts val="9000"/>
              </a:lnSpc>
              <a:buFont typeface="Arial"/>
              <a:buChar char="•"/>
            </a:pPr>
            <a:r>
              <a:rPr lang="en-US" sz="9000">
                <a:solidFill>
                  <a:srgbClr val="2E2E2E"/>
                </a:solidFill>
                <a:latin typeface="Anonymous Pro Bold"/>
              </a:rPr>
              <a:t>PORQUE EXISTEM 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675892" y="4484688"/>
            <a:ext cx="7217542" cy="320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Todas as pessoas são diferentes, posto isto diferentes personalidades e estilos provem o conflito entre colegas de equipa.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Quando duas pessoas não estão de acordo com um ponto de vista normalmente </a:t>
            </a:r>
            <a:r>
              <a:rPr lang="en-US" sz="3000">
                <a:solidFill>
                  <a:srgbClr val="2E2E2E"/>
                </a:solidFill>
                <a:latin typeface="HK Grotesk Medium Bold"/>
              </a:rPr>
              <a:t>o conflito acontece.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233818"/>
            <a:ext cx="9314034" cy="10754636"/>
            <a:chOff x="0" y="0"/>
            <a:chExt cx="12782402" cy="14759457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12637623" cy="14614676"/>
            </a:xfrm>
            <a:custGeom>
              <a:avLst/>
              <a:gdLst/>
              <a:ahLst/>
              <a:cxnLst/>
              <a:rect r="r" b="b" t="t" l="l"/>
              <a:pathLst>
                <a:path h="14614676" w="12637623">
                  <a:moveTo>
                    <a:pt x="0" y="0"/>
                  </a:moveTo>
                  <a:lnTo>
                    <a:pt x="12637623" y="0"/>
                  </a:lnTo>
                  <a:lnTo>
                    <a:pt x="12637623" y="14614676"/>
                  </a:lnTo>
                  <a:lnTo>
                    <a:pt x="0" y="1461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CED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2782403" cy="14759457"/>
            </a:xfrm>
            <a:custGeom>
              <a:avLst/>
              <a:gdLst/>
              <a:ahLst/>
              <a:cxnLst/>
              <a:rect r="r" b="b" t="t" l="l"/>
              <a:pathLst>
                <a:path h="14759457" w="12782403">
                  <a:moveTo>
                    <a:pt x="12637622" y="14614677"/>
                  </a:moveTo>
                  <a:lnTo>
                    <a:pt x="12782403" y="14614677"/>
                  </a:lnTo>
                  <a:lnTo>
                    <a:pt x="12782403" y="14759457"/>
                  </a:lnTo>
                  <a:lnTo>
                    <a:pt x="12637622" y="14759457"/>
                  </a:lnTo>
                  <a:lnTo>
                    <a:pt x="12637622" y="146146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614677"/>
                  </a:lnTo>
                  <a:lnTo>
                    <a:pt x="0" y="14614677"/>
                  </a:lnTo>
                  <a:lnTo>
                    <a:pt x="0" y="144780"/>
                  </a:lnTo>
                  <a:close/>
                  <a:moveTo>
                    <a:pt x="0" y="14614677"/>
                  </a:moveTo>
                  <a:lnTo>
                    <a:pt x="144780" y="14614677"/>
                  </a:lnTo>
                  <a:lnTo>
                    <a:pt x="144780" y="14759457"/>
                  </a:lnTo>
                  <a:lnTo>
                    <a:pt x="0" y="14759457"/>
                  </a:lnTo>
                  <a:lnTo>
                    <a:pt x="0" y="14614677"/>
                  </a:lnTo>
                  <a:close/>
                  <a:moveTo>
                    <a:pt x="12637622" y="144780"/>
                  </a:moveTo>
                  <a:lnTo>
                    <a:pt x="12782403" y="144780"/>
                  </a:lnTo>
                  <a:lnTo>
                    <a:pt x="12782403" y="14614677"/>
                  </a:lnTo>
                  <a:lnTo>
                    <a:pt x="12637622" y="14614677"/>
                  </a:lnTo>
                  <a:lnTo>
                    <a:pt x="12637622" y="144780"/>
                  </a:lnTo>
                  <a:close/>
                  <a:moveTo>
                    <a:pt x="144780" y="14614677"/>
                  </a:moveTo>
                  <a:lnTo>
                    <a:pt x="12637622" y="14614677"/>
                  </a:lnTo>
                  <a:lnTo>
                    <a:pt x="12637622" y="14759457"/>
                  </a:lnTo>
                  <a:lnTo>
                    <a:pt x="144780" y="14759457"/>
                  </a:lnTo>
                  <a:lnTo>
                    <a:pt x="144780" y="14614677"/>
                  </a:lnTo>
                  <a:close/>
                  <a:moveTo>
                    <a:pt x="12637622" y="0"/>
                  </a:moveTo>
                  <a:lnTo>
                    <a:pt x="12782403" y="0"/>
                  </a:lnTo>
                  <a:lnTo>
                    <a:pt x="12782403" y="144780"/>
                  </a:lnTo>
                  <a:lnTo>
                    <a:pt x="12637622" y="144780"/>
                  </a:lnTo>
                  <a:lnTo>
                    <a:pt x="126376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637622" y="0"/>
                  </a:lnTo>
                  <a:lnTo>
                    <a:pt x="126376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3241184"/>
            <a:ext cx="5914254" cy="457200"/>
            <a:chOff x="0" y="0"/>
            <a:chExt cx="7885672" cy="609600"/>
          </a:xfrm>
        </p:grpSpPr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Falta de autonomia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4686300"/>
            <a:ext cx="5914254" cy="457200"/>
            <a:chOff x="0" y="0"/>
            <a:chExt cx="7885672" cy="609600"/>
          </a:xfrm>
        </p:grpSpPr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4" id="14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Interesses pessoais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28700" y="6131416"/>
            <a:ext cx="5914254" cy="457200"/>
            <a:chOff x="0" y="0"/>
            <a:chExt cx="7885672" cy="609600"/>
          </a:xfrm>
        </p:grpSpPr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Falta de comunicação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28700" y="7805131"/>
            <a:ext cx="5914254" cy="457200"/>
            <a:chOff x="0" y="0"/>
            <a:chExt cx="7885672" cy="609600"/>
          </a:xfrm>
        </p:grpSpPr>
        <p:grpSp>
          <p:nvGrpSpPr>
            <p:cNvPr name="Group 24" id="24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28" id="28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Não saber objetivos/tarefas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028700" y="1796069"/>
            <a:ext cx="5914254" cy="457200"/>
            <a:chOff x="0" y="0"/>
            <a:chExt cx="7885672" cy="609600"/>
          </a:xfrm>
        </p:grpSpPr>
        <p:grpSp>
          <p:nvGrpSpPr>
            <p:cNvPr name="Group 30" id="30"/>
            <p:cNvGrpSpPr>
              <a:grpSpLocks noChangeAspect="true"/>
            </p:cNvGrpSpPr>
            <p:nvPr/>
          </p:nvGrpSpPr>
          <p:grpSpPr>
            <a:xfrm rot="0"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name="Freeform 33" id="3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812800" y="-9525"/>
              <a:ext cx="7072872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Acumulação de tarefas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1805866" y="2515308"/>
            <a:ext cx="5453434" cy="5256385"/>
            <a:chOff x="0" y="0"/>
            <a:chExt cx="7271246" cy="7008513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0" y="161925"/>
              <a:ext cx="7271246" cy="6238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9000"/>
                </a:lnSpc>
              </a:pPr>
              <a:r>
                <a:rPr lang="en-US" sz="9000">
                  <a:solidFill>
                    <a:srgbClr val="2E2E2E"/>
                  </a:solidFill>
                  <a:latin typeface="Anonymous Pro Bold"/>
                </a:rPr>
                <a:t>LISTA DE MOTIVOS DE CONFLITO</a:t>
              </a:r>
            </a:p>
          </p:txBody>
        </p:sp>
        <p:pic>
          <p:nvPicPr>
            <p:cNvPr name="Picture 37" id="37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2173347" y="6613426"/>
              <a:ext cx="5097899" cy="395087"/>
            </a:xfrm>
            <a:prstGeom prst="rect">
              <a:avLst/>
            </a:prstGeom>
          </p:spPr>
        </p:pic>
      </p:grpSp>
      <p:pic>
        <p:nvPicPr>
          <p:cNvPr name="Picture 38" id="3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607182">
            <a:off x="15847578" y="-1383891"/>
            <a:ext cx="3928667" cy="4163327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365007">
            <a:off x="9614870" y="8530514"/>
            <a:ext cx="3928667" cy="41633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99555" y="1001686"/>
            <a:ext cx="5859745" cy="8283628"/>
            <a:chOff x="0" y="0"/>
            <a:chExt cx="8041802" cy="11368293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7897022" cy="11223513"/>
            </a:xfrm>
            <a:custGeom>
              <a:avLst/>
              <a:gdLst/>
              <a:ahLst/>
              <a:cxnLst/>
              <a:rect r="r" b="b" t="t" l="l"/>
              <a:pathLst>
                <a:path h="11223513" w="7897022">
                  <a:moveTo>
                    <a:pt x="0" y="0"/>
                  </a:moveTo>
                  <a:lnTo>
                    <a:pt x="7897022" y="0"/>
                  </a:lnTo>
                  <a:lnTo>
                    <a:pt x="7897022" y="11223513"/>
                  </a:lnTo>
                  <a:lnTo>
                    <a:pt x="0" y="11223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8041802" cy="11368293"/>
            </a:xfrm>
            <a:custGeom>
              <a:avLst/>
              <a:gdLst/>
              <a:ahLst/>
              <a:cxnLst/>
              <a:rect r="r" b="b" t="t" l="l"/>
              <a:pathLst>
                <a:path h="11368293" w="8041802">
                  <a:moveTo>
                    <a:pt x="7897022" y="11223513"/>
                  </a:moveTo>
                  <a:lnTo>
                    <a:pt x="8041802" y="11223513"/>
                  </a:lnTo>
                  <a:lnTo>
                    <a:pt x="8041802" y="11368293"/>
                  </a:lnTo>
                  <a:lnTo>
                    <a:pt x="7897022" y="11368293"/>
                  </a:lnTo>
                  <a:lnTo>
                    <a:pt x="7897022" y="11223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223513"/>
                  </a:lnTo>
                  <a:lnTo>
                    <a:pt x="0" y="11223513"/>
                  </a:lnTo>
                  <a:lnTo>
                    <a:pt x="0" y="144780"/>
                  </a:lnTo>
                  <a:close/>
                  <a:moveTo>
                    <a:pt x="0" y="11223513"/>
                  </a:moveTo>
                  <a:lnTo>
                    <a:pt x="144780" y="11223513"/>
                  </a:lnTo>
                  <a:lnTo>
                    <a:pt x="144780" y="11368293"/>
                  </a:lnTo>
                  <a:lnTo>
                    <a:pt x="0" y="11368293"/>
                  </a:lnTo>
                  <a:lnTo>
                    <a:pt x="0" y="11223513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223513"/>
                  </a:lnTo>
                  <a:lnTo>
                    <a:pt x="7897022" y="11223513"/>
                  </a:lnTo>
                  <a:lnTo>
                    <a:pt x="7897022" y="144780"/>
                  </a:lnTo>
                  <a:close/>
                  <a:moveTo>
                    <a:pt x="144780" y="11223513"/>
                  </a:moveTo>
                  <a:lnTo>
                    <a:pt x="7897022" y="11223513"/>
                  </a:lnTo>
                  <a:lnTo>
                    <a:pt x="7897022" y="11368293"/>
                  </a:lnTo>
                  <a:lnTo>
                    <a:pt x="144780" y="11368293"/>
                  </a:lnTo>
                  <a:lnTo>
                    <a:pt x="144780" y="11223513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1399555" y="1001686"/>
            <a:ext cx="5859745" cy="908385"/>
            <a:chOff x="0" y="0"/>
            <a:chExt cx="8041802" cy="1246650"/>
          </a:xfrm>
        </p:grpSpPr>
        <p:sp>
          <p:nvSpPr>
            <p:cNvPr name="Freeform 6" id="6"/>
            <p:cNvSpPr/>
            <p:nvPr/>
          </p:nvSpPr>
          <p:spPr>
            <a:xfrm>
              <a:off x="72390" y="72390"/>
              <a:ext cx="7897022" cy="1101870"/>
            </a:xfrm>
            <a:custGeom>
              <a:avLst/>
              <a:gdLst/>
              <a:ahLst/>
              <a:cxnLst/>
              <a:rect r="r" b="b" t="t" l="l"/>
              <a:pathLst>
                <a:path h="1101870" w="7897022">
                  <a:moveTo>
                    <a:pt x="0" y="0"/>
                  </a:moveTo>
                  <a:lnTo>
                    <a:pt x="7897022" y="0"/>
                  </a:lnTo>
                  <a:lnTo>
                    <a:pt x="7897022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CED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8041802" cy="1246650"/>
            </a:xfrm>
            <a:custGeom>
              <a:avLst/>
              <a:gdLst/>
              <a:ahLst/>
              <a:cxnLst/>
              <a:rect r="r" b="b" t="t" l="l"/>
              <a:pathLst>
                <a:path h="1246650" w="8041802">
                  <a:moveTo>
                    <a:pt x="7897022" y="1101870"/>
                  </a:moveTo>
                  <a:lnTo>
                    <a:pt x="8041802" y="1101870"/>
                  </a:lnTo>
                  <a:lnTo>
                    <a:pt x="8041802" y="1246650"/>
                  </a:lnTo>
                  <a:lnTo>
                    <a:pt x="7897022" y="1246650"/>
                  </a:lnTo>
                  <a:lnTo>
                    <a:pt x="7897022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01870"/>
                  </a:lnTo>
                  <a:lnTo>
                    <a:pt x="7897022" y="1101870"/>
                  </a:lnTo>
                  <a:lnTo>
                    <a:pt x="7897022" y="144780"/>
                  </a:lnTo>
                  <a:close/>
                  <a:moveTo>
                    <a:pt x="144780" y="1101870"/>
                  </a:moveTo>
                  <a:lnTo>
                    <a:pt x="7897022" y="1101870"/>
                  </a:lnTo>
                  <a:lnTo>
                    <a:pt x="7897022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name="AutoShape 8" id="8"/>
          <p:cNvSpPr/>
          <p:nvPr/>
        </p:nvSpPr>
        <p:spPr>
          <a:xfrm rot="0">
            <a:off x="13088336" y="1413370"/>
            <a:ext cx="3688462" cy="85017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name="Group 9" id="9"/>
          <p:cNvGrpSpPr/>
          <p:nvPr/>
        </p:nvGrpSpPr>
        <p:grpSpPr>
          <a:xfrm rot="0">
            <a:off x="11882057" y="1313003"/>
            <a:ext cx="285750" cy="285750"/>
            <a:chOff x="0" y="0"/>
            <a:chExt cx="381000" cy="381000"/>
          </a:xfrm>
        </p:grpSpPr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14" id="14"/>
          <p:cNvGrpSpPr/>
          <p:nvPr/>
        </p:nvGrpSpPr>
        <p:grpSpPr>
          <a:xfrm rot="0">
            <a:off x="12301157" y="1313003"/>
            <a:ext cx="285750" cy="285750"/>
            <a:chOff x="0" y="0"/>
            <a:chExt cx="381000" cy="381000"/>
          </a:xfrm>
        </p:grpSpPr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7" id="17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069630" y="2107556"/>
            <a:ext cx="4519594" cy="6779391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-985333" y="1190625"/>
            <a:ext cx="13286490" cy="235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943100" indent="-971550" lvl="1">
              <a:lnSpc>
                <a:spcPts val="9000"/>
              </a:lnSpc>
              <a:buFont typeface="Arial"/>
              <a:buChar char="•"/>
            </a:pPr>
            <a:r>
              <a:rPr lang="en-US" sz="9000">
                <a:solidFill>
                  <a:srgbClr val="2E2E2E"/>
                </a:solidFill>
                <a:latin typeface="Anonymous Pro Bold"/>
              </a:rPr>
              <a:t>QUAL O PAPEL DO GESTOR/LIDER  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4788660"/>
            <a:ext cx="8952708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O líder tem o papel de gerir os conflitos entre colegas, para isso tem que saber como extrair os efeitos positivos do conflito. 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Apesar de parecer contraditório os conflitos têm um lado positivo que o gestor tem que saber aproveitar.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4135499" y="9682428"/>
            <a:ext cx="3688462" cy="42509"/>
          </a:xfrm>
          <a:prstGeom prst="rect">
            <a:avLst/>
          </a:prstGeom>
          <a:solidFill>
            <a:srgbClr val="2E2E2E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035716" y="865281"/>
            <a:ext cx="13286490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943100" indent="-971550" lvl="1">
              <a:lnSpc>
                <a:spcPts val="9000"/>
              </a:lnSpc>
              <a:buFont typeface="Arial"/>
              <a:buChar char="•"/>
            </a:pPr>
            <a:r>
              <a:rPr lang="en-US" sz="9000">
                <a:solidFill>
                  <a:srgbClr val="2E2E2E"/>
                </a:solidFill>
                <a:latin typeface="Anonymous Pro Bold"/>
              </a:rPr>
              <a:t>EFEITOS POSITIVOS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525506" y="388673"/>
            <a:ext cx="2095238" cy="2961933"/>
            <a:chOff x="0" y="0"/>
            <a:chExt cx="8041802" cy="11368293"/>
          </a:xfrm>
        </p:grpSpPr>
        <p:sp>
          <p:nvSpPr>
            <p:cNvPr name="Freeform 5" id="5"/>
            <p:cNvSpPr/>
            <p:nvPr/>
          </p:nvSpPr>
          <p:spPr>
            <a:xfrm>
              <a:off x="72390" y="72390"/>
              <a:ext cx="7897022" cy="11223513"/>
            </a:xfrm>
            <a:custGeom>
              <a:avLst/>
              <a:gdLst/>
              <a:ahLst/>
              <a:cxnLst/>
              <a:rect r="r" b="b" t="t" l="l"/>
              <a:pathLst>
                <a:path h="11223513" w="7897022">
                  <a:moveTo>
                    <a:pt x="0" y="0"/>
                  </a:moveTo>
                  <a:lnTo>
                    <a:pt x="7897022" y="0"/>
                  </a:lnTo>
                  <a:lnTo>
                    <a:pt x="7897022" y="11223513"/>
                  </a:lnTo>
                  <a:lnTo>
                    <a:pt x="0" y="11223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>
              <a:off x="0" y="0"/>
              <a:ext cx="8041802" cy="11368293"/>
            </a:xfrm>
            <a:custGeom>
              <a:avLst/>
              <a:gdLst/>
              <a:ahLst/>
              <a:cxnLst/>
              <a:rect r="r" b="b" t="t" l="l"/>
              <a:pathLst>
                <a:path h="11368293" w="8041802">
                  <a:moveTo>
                    <a:pt x="7897022" y="11223513"/>
                  </a:moveTo>
                  <a:lnTo>
                    <a:pt x="8041802" y="11223513"/>
                  </a:lnTo>
                  <a:lnTo>
                    <a:pt x="8041802" y="11368293"/>
                  </a:lnTo>
                  <a:lnTo>
                    <a:pt x="7897022" y="11368293"/>
                  </a:lnTo>
                  <a:lnTo>
                    <a:pt x="7897022" y="11223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223513"/>
                  </a:lnTo>
                  <a:lnTo>
                    <a:pt x="0" y="11223513"/>
                  </a:lnTo>
                  <a:lnTo>
                    <a:pt x="0" y="144780"/>
                  </a:lnTo>
                  <a:close/>
                  <a:moveTo>
                    <a:pt x="0" y="11223513"/>
                  </a:moveTo>
                  <a:lnTo>
                    <a:pt x="144780" y="11223513"/>
                  </a:lnTo>
                  <a:lnTo>
                    <a:pt x="144780" y="11368293"/>
                  </a:lnTo>
                  <a:lnTo>
                    <a:pt x="0" y="11368293"/>
                  </a:lnTo>
                  <a:lnTo>
                    <a:pt x="0" y="11223513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223513"/>
                  </a:lnTo>
                  <a:lnTo>
                    <a:pt x="7897022" y="11223513"/>
                  </a:lnTo>
                  <a:lnTo>
                    <a:pt x="7897022" y="144780"/>
                  </a:lnTo>
                  <a:close/>
                  <a:moveTo>
                    <a:pt x="144780" y="11223513"/>
                  </a:moveTo>
                  <a:lnTo>
                    <a:pt x="7897022" y="11223513"/>
                  </a:lnTo>
                  <a:lnTo>
                    <a:pt x="7897022" y="11368293"/>
                  </a:lnTo>
                  <a:lnTo>
                    <a:pt x="144780" y="11368293"/>
                  </a:lnTo>
                  <a:lnTo>
                    <a:pt x="144780" y="11223513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330075" y="4040367"/>
            <a:ext cx="14700449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Uma vez que os conflitos acontecem, um gestor tem como objetivo estimular sentimentos de identidade de grupo proporcionando uma maior união da equipa.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Os conflitos podem também trazer efeitos negativos, como por exemplo: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Frustração, Hostilidade, Tensão.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Um bom gestor tenta sempre minimizar os efeitos negativo e maximizar os positivos.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48007" t="0" r="1826" b="0"/>
          <a:stretch>
            <a:fillRect/>
          </a:stretch>
        </p:blipFill>
        <p:spPr>
          <a:xfrm flipH="false" flipV="false" rot="0">
            <a:off x="696077" y="832064"/>
            <a:ext cx="1730358" cy="2298075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525506" y="388673"/>
            <a:ext cx="2071500" cy="321126"/>
            <a:chOff x="0" y="0"/>
            <a:chExt cx="8041802" cy="1246650"/>
          </a:xfrm>
        </p:grpSpPr>
        <p:sp>
          <p:nvSpPr>
            <p:cNvPr name="Freeform 10" id="10"/>
            <p:cNvSpPr/>
            <p:nvPr/>
          </p:nvSpPr>
          <p:spPr>
            <a:xfrm>
              <a:off x="72390" y="72390"/>
              <a:ext cx="7897022" cy="1101870"/>
            </a:xfrm>
            <a:custGeom>
              <a:avLst/>
              <a:gdLst/>
              <a:ahLst/>
              <a:cxnLst/>
              <a:rect r="r" b="b" t="t" l="l"/>
              <a:pathLst>
                <a:path h="1101870" w="7897022">
                  <a:moveTo>
                    <a:pt x="0" y="0"/>
                  </a:moveTo>
                  <a:lnTo>
                    <a:pt x="7897022" y="0"/>
                  </a:lnTo>
                  <a:lnTo>
                    <a:pt x="7897022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CED"/>
            </a:solidFill>
          </p:spPr>
        </p:sp>
        <p:sp>
          <p:nvSpPr>
            <p:cNvPr name="Freeform 11" id="11"/>
            <p:cNvSpPr/>
            <p:nvPr/>
          </p:nvSpPr>
          <p:spPr>
            <a:xfrm>
              <a:off x="0" y="0"/>
              <a:ext cx="8041802" cy="1246650"/>
            </a:xfrm>
            <a:custGeom>
              <a:avLst/>
              <a:gdLst/>
              <a:ahLst/>
              <a:cxnLst/>
              <a:rect r="r" b="b" t="t" l="l"/>
              <a:pathLst>
                <a:path h="1246650" w="8041802">
                  <a:moveTo>
                    <a:pt x="7897022" y="1101870"/>
                  </a:moveTo>
                  <a:lnTo>
                    <a:pt x="8041802" y="1101870"/>
                  </a:lnTo>
                  <a:lnTo>
                    <a:pt x="8041802" y="1246650"/>
                  </a:lnTo>
                  <a:lnTo>
                    <a:pt x="7897022" y="1246650"/>
                  </a:lnTo>
                  <a:lnTo>
                    <a:pt x="7897022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01870"/>
                  </a:lnTo>
                  <a:lnTo>
                    <a:pt x="7897022" y="1101870"/>
                  </a:lnTo>
                  <a:lnTo>
                    <a:pt x="7897022" y="144780"/>
                  </a:lnTo>
                  <a:close/>
                  <a:moveTo>
                    <a:pt x="144780" y="1101870"/>
                  </a:moveTo>
                  <a:lnTo>
                    <a:pt x="7897022" y="1101870"/>
                  </a:lnTo>
                  <a:lnTo>
                    <a:pt x="7897022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name="AutoShape 12" id="12"/>
          <p:cNvSpPr/>
          <p:nvPr/>
        </p:nvSpPr>
        <p:spPr>
          <a:xfrm rot="0">
            <a:off x="1136602" y="518837"/>
            <a:ext cx="1318864" cy="30399"/>
          </a:xfrm>
          <a:prstGeom prst="rect">
            <a:avLst/>
          </a:prstGeom>
          <a:solidFill>
            <a:srgbClr val="2E2E2E"/>
          </a:solid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35716" y="865281"/>
            <a:ext cx="13286490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943100" indent="-971550" lvl="1">
              <a:lnSpc>
                <a:spcPts val="9000"/>
              </a:lnSpc>
              <a:buFont typeface="Arial"/>
              <a:buChar char="•"/>
            </a:pPr>
            <a:r>
              <a:rPr lang="en-US" sz="9000">
                <a:solidFill>
                  <a:srgbClr val="2E2E2E"/>
                </a:solidFill>
                <a:latin typeface="Anonymous Pro Bold"/>
              </a:rPr>
              <a:t>EFEITOS POSITIVOS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83597" y="2847975"/>
            <a:ext cx="14700449" cy="641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 O gestor tem como objetivo o bom funcionamento da equipa , e sabendo dos aspetos positivos e negativos dos conflitos, o mesmo pode utilizar </a:t>
            </a:r>
            <a:r>
              <a:rPr lang="en-US" sz="3000">
                <a:solidFill>
                  <a:srgbClr val="2E2E2E"/>
                </a:solidFill>
                <a:latin typeface="HK Grotesk Medium Bold"/>
              </a:rPr>
              <a:t>cinco estilos de gestão de conflitos.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Os estilos tem como base a satisfação dos próprios interesses versus o interesse de outra pessoa.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Existindo assim duas dimensões:</a:t>
            </a:r>
          </a:p>
          <a:p>
            <a:pPr>
              <a:lnSpc>
                <a:spcPts val="3600"/>
              </a:lnSpc>
            </a:pPr>
          </a:p>
          <a:p>
            <a:pPr marL="647700" indent="-323850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Assertiva (Satisfação dos próprios interesses)</a:t>
            </a:r>
          </a:p>
          <a:p>
            <a:pPr marL="647700" indent="-323850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Cooperativa (Satisfação do interessa de outra pessoa/grupo)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76167" y="7176636"/>
            <a:ext cx="3928667" cy="416332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26489" t="0" r="18986" b="0"/>
          <a:stretch>
            <a:fillRect/>
          </a:stretch>
        </p:blipFill>
        <p:spPr>
          <a:xfrm flipH="false" flipV="false" rot="0">
            <a:off x="11101556" y="0"/>
            <a:ext cx="7474549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453131" y="-1052964"/>
            <a:ext cx="3928667" cy="4163327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1028700"/>
            <a:ext cx="9811800" cy="8229600"/>
            <a:chOff x="0" y="0"/>
            <a:chExt cx="13465527" cy="11294145"/>
          </a:xfrm>
        </p:grpSpPr>
        <p:sp>
          <p:nvSpPr>
            <p:cNvPr name="Freeform 6" id="6"/>
            <p:cNvSpPr/>
            <p:nvPr/>
          </p:nvSpPr>
          <p:spPr>
            <a:xfrm>
              <a:off x="72390" y="72390"/>
              <a:ext cx="13320748" cy="11149365"/>
            </a:xfrm>
            <a:custGeom>
              <a:avLst/>
              <a:gdLst/>
              <a:ahLst/>
              <a:cxnLst/>
              <a:rect r="r" b="b" t="t" l="l"/>
              <a:pathLst>
                <a:path h="11149365" w="13320748">
                  <a:moveTo>
                    <a:pt x="0" y="0"/>
                  </a:moveTo>
                  <a:lnTo>
                    <a:pt x="13320748" y="0"/>
                  </a:lnTo>
                  <a:lnTo>
                    <a:pt x="13320748" y="11149365"/>
                  </a:lnTo>
                  <a:lnTo>
                    <a:pt x="0" y="11149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13465527" cy="11294146"/>
            </a:xfrm>
            <a:custGeom>
              <a:avLst/>
              <a:gdLst/>
              <a:ahLst/>
              <a:cxnLst/>
              <a:rect r="r" b="b" t="t" l="l"/>
              <a:pathLst>
                <a:path h="11294146" w="13465527">
                  <a:moveTo>
                    <a:pt x="13320747" y="11149365"/>
                  </a:moveTo>
                  <a:lnTo>
                    <a:pt x="13465527" y="11149365"/>
                  </a:lnTo>
                  <a:lnTo>
                    <a:pt x="13465527" y="11294146"/>
                  </a:lnTo>
                  <a:lnTo>
                    <a:pt x="13320747" y="11294146"/>
                  </a:lnTo>
                  <a:lnTo>
                    <a:pt x="13320747" y="1114936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149365"/>
                  </a:lnTo>
                  <a:lnTo>
                    <a:pt x="0" y="11149365"/>
                  </a:lnTo>
                  <a:lnTo>
                    <a:pt x="0" y="144780"/>
                  </a:lnTo>
                  <a:close/>
                  <a:moveTo>
                    <a:pt x="0" y="11149365"/>
                  </a:moveTo>
                  <a:lnTo>
                    <a:pt x="144780" y="11149365"/>
                  </a:lnTo>
                  <a:lnTo>
                    <a:pt x="144780" y="11294146"/>
                  </a:lnTo>
                  <a:lnTo>
                    <a:pt x="0" y="11294146"/>
                  </a:lnTo>
                  <a:lnTo>
                    <a:pt x="0" y="11149365"/>
                  </a:lnTo>
                  <a:close/>
                  <a:moveTo>
                    <a:pt x="13320747" y="144780"/>
                  </a:moveTo>
                  <a:lnTo>
                    <a:pt x="13465527" y="144780"/>
                  </a:lnTo>
                  <a:lnTo>
                    <a:pt x="13465527" y="11149365"/>
                  </a:lnTo>
                  <a:lnTo>
                    <a:pt x="13320747" y="11149365"/>
                  </a:lnTo>
                  <a:lnTo>
                    <a:pt x="13320747" y="144780"/>
                  </a:lnTo>
                  <a:close/>
                  <a:moveTo>
                    <a:pt x="144780" y="11149365"/>
                  </a:moveTo>
                  <a:lnTo>
                    <a:pt x="13320747" y="11149365"/>
                  </a:lnTo>
                  <a:lnTo>
                    <a:pt x="13320747" y="11294146"/>
                  </a:lnTo>
                  <a:lnTo>
                    <a:pt x="144780" y="11294146"/>
                  </a:lnTo>
                  <a:lnTo>
                    <a:pt x="144780" y="11149365"/>
                  </a:lnTo>
                  <a:close/>
                  <a:moveTo>
                    <a:pt x="13320747" y="0"/>
                  </a:moveTo>
                  <a:lnTo>
                    <a:pt x="13465527" y="0"/>
                  </a:lnTo>
                  <a:lnTo>
                    <a:pt x="13465527" y="144780"/>
                  </a:lnTo>
                  <a:lnTo>
                    <a:pt x="13320747" y="144780"/>
                  </a:lnTo>
                  <a:lnTo>
                    <a:pt x="133207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20747" y="0"/>
                  </a:lnTo>
                  <a:lnTo>
                    <a:pt x="133207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1028700"/>
            <a:ext cx="9811800" cy="908385"/>
            <a:chOff x="0" y="0"/>
            <a:chExt cx="13465527" cy="1246650"/>
          </a:xfrm>
        </p:grpSpPr>
        <p:sp>
          <p:nvSpPr>
            <p:cNvPr name="Freeform 9" id="9"/>
            <p:cNvSpPr/>
            <p:nvPr/>
          </p:nvSpPr>
          <p:spPr>
            <a:xfrm>
              <a:off x="72390" y="72390"/>
              <a:ext cx="13320748" cy="1101870"/>
            </a:xfrm>
            <a:custGeom>
              <a:avLst/>
              <a:gdLst/>
              <a:ahLst/>
              <a:cxnLst/>
              <a:rect r="r" b="b" t="t" l="l"/>
              <a:pathLst>
                <a:path h="1101870" w="13320748">
                  <a:moveTo>
                    <a:pt x="0" y="0"/>
                  </a:moveTo>
                  <a:lnTo>
                    <a:pt x="13320748" y="0"/>
                  </a:lnTo>
                  <a:lnTo>
                    <a:pt x="13320748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CED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13465527" cy="1246650"/>
            </a:xfrm>
            <a:custGeom>
              <a:avLst/>
              <a:gdLst/>
              <a:ahLst/>
              <a:cxnLst/>
              <a:rect r="r" b="b" t="t" l="l"/>
              <a:pathLst>
                <a:path h="1246650" w="13465527">
                  <a:moveTo>
                    <a:pt x="13320747" y="1101870"/>
                  </a:moveTo>
                  <a:lnTo>
                    <a:pt x="13465527" y="1101870"/>
                  </a:lnTo>
                  <a:lnTo>
                    <a:pt x="13465527" y="1246650"/>
                  </a:lnTo>
                  <a:lnTo>
                    <a:pt x="13320747" y="1246650"/>
                  </a:lnTo>
                  <a:lnTo>
                    <a:pt x="13320747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13320747" y="144780"/>
                  </a:moveTo>
                  <a:lnTo>
                    <a:pt x="13465527" y="144780"/>
                  </a:lnTo>
                  <a:lnTo>
                    <a:pt x="13465527" y="1101870"/>
                  </a:lnTo>
                  <a:lnTo>
                    <a:pt x="13320747" y="1101870"/>
                  </a:lnTo>
                  <a:lnTo>
                    <a:pt x="13320747" y="144780"/>
                  </a:lnTo>
                  <a:close/>
                  <a:moveTo>
                    <a:pt x="144780" y="1101870"/>
                  </a:moveTo>
                  <a:lnTo>
                    <a:pt x="13320747" y="1101870"/>
                  </a:lnTo>
                  <a:lnTo>
                    <a:pt x="13320747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13320747" y="0"/>
                  </a:moveTo>
                  <a:lnTo>
                    <a:pt x="13465527" y="0"/>
                  </a:lnTo>
                  <a:lnTo>
                    <a:pt x="13465527" y="144780"/>
                  </a:lnTo>
                  <a:lnTo>
                    <a:pt x="13320747" y="144780"/>
                  </a:lnTo>
                  <a:lnTo>
                    <a:pt x="133207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320747" y="0"/>
                  </a:lnTo>
                  <a:lnTo>
                    <a:pt x="133207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name="AutoShape 11" id="11"/>
          <p:cNvSpPr/>
          <p:nvPr/>
        </p:nvSpPr>
        <p:spPr>
          <a:xfrm rot="0">
            <a:off x="2717481" y="1440002"/>
            <a:ext cx="7662063" cy="85781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name="Group 12" id="12"/>
          <p:cNvGrpSpPr/>
          <p:nvPr/>
        </p:nvGrpSpPr>
        <p:grpSpPr>
          <a:xfrm rot="0">
            <a:off x="1511202" y="1340017"/>
            <a:ext cx="285750" cy="285750"/>
            <a:chOff x="0" y="0"/>
            <a:chExt cx="381000" cy="381000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17" id="17"/>
          <p:cNvGrpSpPr/>
          <p:nvPr/>
        </p:nvGrpSpPr>
        <p:grpSpPr>
          <a:xfrm rot="0">
            <a:off x="1930302" y="1340017"/>
            <a:ext cx="285750" cy="285750"/>
            <a:chOff x="0" y="0"/>
            <a:chExt cx="381000" cy="381000"/>
          </a:xfrm>
        </p:grpSpPr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0"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22" id="22"/>
          <p:cNvGrpSpPr/>
          <p:nvPr/>
        </p:nvGrpSpPr>
        <p:grpSpPr>
          <a:xfrm rot="0">
            <a:off x="2216052" y="3804653"/>
            <a:ext cx="7775648" cy="2949608"/>
            <a:chOff x="0" y="0"/>
            <a:chExt cx="10367531" cy="3932811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161925"/>
              <a:ext cx="10367531" cy="3190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2E2E2E"/>
                  </a:solidFill>
                  <a:latin typeface="Anonymous Pro Bold"/>
                </a:rPr>
                <a:t>ESTILO COMPETITIVO</a:t>
              </a:r>
            </a:p>
          </p:txBody>
        </p:sp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0" y="3537724"/>
              <a:ext cx="5097899" cy="3950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1D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22206" y="2018524"/>
            <a:ext cx="5859745" cy="908385"/>
            <a:chOff x="0" y="0"/>
            <a:chExt cx="7812994" cy="121118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812994" cy="1211180"/>
              <a:chOff x="0" y="0"/>
              <a:chExt cx="8041802" cy="12466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72390" y="72390"/>
                <a:ext cx="7897022" cy="1101870"/>
              </a:xfrm>
              <a:custGeom>
                <a:avLst/>
                <a:gdLst/>
                <a:ahLst/>
                <a:cxnLst/>
                <a:rect r="r" b="b" t="t" l="l"/>
                <a:pathLst>
                  <a:path h="1101870" w="7897022">
                    <a:moveTo>
                      <a:pt x="0" y="0"/>
                    </a:moveTo>
                    <a:lnTo>
                      <a:pt x="7897022" y="0"/>
                    </a:lnTo>
                    <a:lnTo>
                      <a:pt x="7897022" y="1101870"/>
                    </a:lnTo>
                    <a:lnTo>
                      <a:pt x="0" y="1101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DCED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0" y="0"/>
                <a:ext cx="8041802" cy="1246650"/>
              </a:xfrm>
              <a:custGeom>
                <a:avLst/>
                <a:gdLst/>
                <a:ahLst/>
                <a:cxnLst/>
                <a:rect r="r" b="b" t="t" l="l"/>
                <a:pathLst>
                  <a:path h="1246650" w="8041802">
                    <a:moveTo>
                      <a:pt x="7897022" y="1101870"/>
                    </a:moveTo>
                    <a:lnTo>
                      <a:pt x="8041802" y="1101870"/>
                    </a:lnTo>
                    <a:lnTo>
                      <a:pt x="8041802" y="1246650"/>
                    </a:lnTo>
                    <a:lnTo>
                      <a:pt x="7897022" y="1246650"/>
                    </a:lnTo>
                    <a:lnTo>
                      <a:pt x="7897022" y="110187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101870"/>
                    </a:lnTo>
                    <a:lnTo>
                      <a:pt x="0" y="1101870"/>
                    </a:lnTo>
                    <a:lnTo>
                      <a:pt x="0" y="144780"/>
                    </a:lnTo>
                    <a:close/>
                    <a:moveTo>
                      <a:pt x="0" y="1101870"/>
                    </a:moveTo>
                    <a:lnTo>
                      <a:pt x="144780" y="1101870"/>
                    </a:lnTo>
                    <a:lnTo>
                      <a:pt x="144780" y="1246650"/>
                    </a:lnTo>
                    <a:lnTo>
                      <a:pt x="0" y="1246650"/>
                    </a:lnTo>
                    <a:lnTo>
                      <a:pt x="0" y="1101870"/>
                    </a:lnTo>
                    <a:close/>
                    <a:moveTo>
                      <a:pt x="7897022" y="144780"/>
                    </a:moveTo>
                    <a:lnTo>
                      <a:pt x="8041802" y="144780"/>
                    </a:lnTo>
                    <a:lnTo>
                      <a:pt x="8041802" y="1101870"/>
                    </a:lnTo>
                    <a:lnTo>
                      <a:pt x="7897022" y="1101870"/>
                    </a:lnTo>
                    <a:lnTo>
                      <a:pt x="7897022" y="144780"/>
                    </a:lnTo>
                    <a:close/>
                    <a:moveTo>
                      <a:pt x="144780" y="1101870"/>
                    </a:moveTo>
                    <a:lnTo>
                      <a:pt x="7897022" y="1101870"/>
                    </a:lnTo>
                    <a:lnTo>
                      <a:pt x="7897022" y="1246650"/>
                    </a:lnTo>
                    <a:lnTo>
                      <a:pt x="144780" y="1246650"/>
                    </a:lnTo>
                    <a:lnTo>
                      <a:pt x="144780" y="1101870"/>
                    </a:lnTo>
                    <a:close/>
                    <a:moveTo>
                      <a:pt x="7897022" y="0"/>
                    </a:moveTo>
                    <a:lnTo>
                      <a:pt x="8041802" y="0"/>
                    </a:lnTo>
                    <a:lnTo>
                      <a:pt x="8041802" y="144780"/>
                    </a:lnTo>
                    <a:lnTo>
                      <a:pt x="7897022" y="144780"/>
                    </a:lnTo>
                    <a:lnTo>
                      <a:pt x="789702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7897022" y="0"/>
                    </a:lnTo>
                    <a:lnTo>
                      <a:pt x="789702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sp>
          <p:nvSpPr>
            <p:cNvPr name="AutoShape 6" id="6"/>
            <p:cNvSpPr/>
            <p:nvPr/>
          </p:nvSpPr>
          <p:spPr>
            <a:xfrm rot="0">
              <a:off x="2251708" y="548912"/>
              <a:ext cx="4917949" cy="113356"/>
            </a:xfrm>
            <a:prstGeom prst="rect">
              <a:avLst/>
            </a:prstGeom>
            <a:solidFill>
              <a:srgbClr val="2E2E2E"/>
            </a:solidFill>
          </p:spPr>
        </p: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643336" y="415090"/>
              <a:ext cx="381000" cy="381000"/>
              <a:chOff x="6705600" y="1371600"/>
              <a:chExt cx="10972800" cy="109728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712756" y="484510"/>
              <a:ext cx="242160" cy="242160"/>
              <a:chOff x="6705600" y="1371600"/>
              <a:chExt cx="10972800" cy="109728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1202136" y="415090"/>
              <a:ext cx="381000" cy="381000"/>
              <a:chOff x="6705600" y="1371600"/>
              <a:chExt cx="10972800" cy="109728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1271556" y="484510"/>
              <a:ext cx="242160" cy="242160"/>
              <a:chOff x="6705600" y="1371600"/>
              <a:chExt cx="10972800" cy="1097280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15" id="15"/>
          <p:cNvSpPr txBox="true"/>
          <p:nvPr/>
        </p:nvSpPr>
        <p:spPr>
          <a:xfrm rot="0">
            <a:off x="3374498" y="640514"/>
            <a:ext cx="11539004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2E2E2E"/>
                </a:solidFill>
                <a:latin typeface="Anonymous Pro Bold"/>
              </a:rPr>
              <a:t>ESTILO COMPETITIVO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05705" y="4338584"/>
            <a:ext cx="14700449" cy="45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Apesar de ser um estilo com uma maior imposição, faz uso da assertividade de forma a demonstrar os seus interesses.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É utilizado em situações que necessitam uma rápida resolução de forma a ter uma resposta rápida e que traga a solução ao problema.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Alguém com o estilo competitivo tem como maior foco </a:t>
            </a:r>
            <a:r>
              <a:rPr lang="en-US" sz="3000">
                <a:solidFill>
                  <a:srgbClr val="2E2E2E"/>
                </a:solidFill>
                <a:latin typeface="HK Grotesk Medium Bold"/>
              </a:rPr>
              <a:t>ganhar.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E33F34E4A31A4896B5ADA1EE14F20A" ma:contentTypeVersion="17" ma:contentTypeDescription="Criar um novo documento." ma:contentTypeScope="" ma:versionID="0da9b710521135358f5424a8d0cc3d98">
  <xsd:schema xmlns:xsd="http://www.w3.org/2001/XMLSchema" xmlns:xs="http://www.w3.org/2001/XMLSchema" xmlns:p="http://schemas.microsoft.com/office/2006/metadata/properties" xmlns:ns2="768328d7-884c-4396-8fd6-8122ba77c0b3" xmlns:ns3="ffe32e88-f3cd-42d1-bdf4-6939f3c48fcb" targetNamespace="http://schemas.microsoft.com/office/2006/metadata/properties" ma:root="true" ma:fieldsID="8cf9203be089f2f26bf45eab7ea00926" ns2:_="" ns3:_="">
    <xsd:import namespace="768328d7-884c-4396-8fd6-8122ba77c0b3"/>
    <xsd:import namespace="ffe32e88-f3cd-42d1-bdf4-6939f3c48fc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328d7-884c-4396-8fd6-8122ba77c0b3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m" ma:readOnly="false" ma:fieldId="{5cf76f15-5ced-4ddc-b409-7134ff3c332f}" ma:taxonomyMulti="true" ma:sspId="939aa9ce-4eee-40d5-89e8-ba2504be5a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32e88-f3cd-42d1-bdf4-6939f3c48fc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f3d2c0c-47b5-4c94-b023-5ba0fc0db0ab}" ma:internalName="TaxCatchAll" ma:showField="CatchAllData" ma:web="ffe32e88-f3cd-42d1-bdf4-6939f3c48f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8328d7-884c-4396-8fd6-8122ba77c0b3">
      <Terms xmlns="http://schemas.microsoft.com/office/infopath/2007/PartnerControls"/>
    </lcf76f155ced4ddcb4097134ff3c332f>
    <ReferenceId xmlns="768328d7-884c-4396-8fd6-8122ba77c0b3" xsi:nil="true"/>
    <TaxCatchAll xmlns="ffe32e88-f3cd-42d1-bdf4-6939f3c48fcb" xsi:nil="true"/>
  </documentManagement>
</p:properties>
</file>

<file path=customXml/itemProps1.xml><?xml version="1.0" encoding="utf-8"?>
<ds:datastoreItem xmlns:ds="http://schemas.openxmlformats.org/officeDocument/2006/customXml" ds:itemID="{FF438F9C-CE29-4A6D-803C-34A3732B2946}"/>
</file>

<file path=customXml/itemProps2.xml><?xml version="1.0" encoding="utf-8"?>
<ds:datastoreItem xmlns:ds="http://schemas.openxmlformats.org/officeDocument/2006/customXml" ds:itemID="{E3507082-5306-4296-BF8E-0D67AEA8712F}"/>
</file>

<file path=customXml/itemProps3.xml><?xml version="1.0" encoding="utf-8"?>
<ds:datastoreItem xmlns:ds="http://schemas.openxmlformats.org/officeDocument/2006/customXml" ds:itemID="{FEEE6153-3C73-490A-B2ED-62F8D80989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Single's Pitch Deck</dc:title>
  <cp:revision>1</cp:revision>
  <dcterms:created xsi:type="dcterms:W3CDTF">2006-08-16T00:00:00Z</dcterms:created>
  <dcterms:modified xsi:type="dcterms:W3CDTF">2011-08-01T06:04:30Z</dcterms:modified>
  <dc:identifier>DAFPlXhSn3I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0x01010056E33F34E4A31A4896B5ADA1EE14F20A</vt:lpwstr>
  </property>
</Properties>
</file>